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8" r:id="rId2"/>
    <p:sldId id="274" r:id="rId3"/>
    <p:sldId id="306" r:id="rId4"/>
    <p:sldId id="297" r:id="rId5"/>
    <p:sldId id="298" r:id="rId6"/>
    <p:sldId id="264" r:id="rId7"/>
    <p:sldId id="265" r:id="rId8"/>
    <p:sldId id="266" r:id="rId9"/>
    <p:sldId id="267" r:id="rId10"/>
    <p:sldId id="268" r:id="rId11"/>
    <p:sldId id="269" r:id="rId12"/>
    <p:sldId id="273" r:id="rId13"/>
    <p:sldId id="286" r:id="rId14"/>
    <p:sldId id="287" r:id="rId15"/>
    <p:sldId id="288" r:id="rId16"/>
    <p:sldId id="289" r:id="rId17"/>
    <p:sldId id="293" r:id="rId18"/>
    <p:sldId id="294" r:id="rId19"/>
    <p:sldId id="295" r:id="rId20"/>
    <p:sldId id="291" r:id="rId21"/>
    <p:sldId id="290" r:id="rId22"/>
    <p:sldId id="292" r:id="rId23"/>
    <p:sldId id="320" r:id="rId24"/>
    <p:sldId id="319" r:id="rId25"/>
    <p:sldId id="321" r:id="rId26"/>
    <p:sldId id="322" r:id="rId27"/>
    <p:sldId id="312" r:id="rId28"/>
    <p:sldId id="313" r:id="rId29"/>
    <p:sldId id="314" r:id="rId30"/>
    <p:sldId id="315" r:id="rId31"/>
    <p:sldId id="316" r:id="rId32"/>
    <p:sldId id="317" r:id="rId33"/>
    <p:sldId id="305"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4660"/>
  </p:normalViewPr>
  <p:slideViewPr>
    <p:cSldViewPr>
      <p:cViewPr varScale="1">
        <p:scale>
          <a:sx n="72" d="100"/>
          <a:sy n="72" d="100"/>
        </p:scale>
        <p:origin x="-9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D6430-4E98-4A42-BE2F-D665D333957B}" type="datetimeFigureOut">
              <a:rPr lang="en-US" smtClean="0"/>
              <a:pPr/>
              <a:t>11/12/2010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3351C-433E-421A-A999-79C101219611}"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83351C-433E-421A-A999-79C101219611}" type="slidenum">
              <a:rPr lang="en-GB" smtClean="0"/>
              <a:pPr/>
              <a:t>15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FC402D90-9C41-4798-BDE0-4AF81A1989B9}" type="slidenum">
              <a:rPr lang="en-GB" smtClean="0"/>
              <a:pPr/>
              <a:t>23</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537F629A-82F8-4C38-B98B-445C17DAC4E9}" type="slidenum">
              <a:rPr lang="en-GB" smtClean="0"/>
              <a:pPr/>
              <a:t>24</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1748" name="Rectangle 2"/>
          <p:cNvSpPr>
            <a:spLocks noGrp="1" noChangeArrowheads="1"/>
          </p:cNvSpPr>
          <p:nvPr>
            <p:ph type="body"/>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1F1410E4-5EED-4504-A476-FEDAF6571688}" type="slidenum">
              <a:rPr lang="en-GB" smtClean="0"/>
              <a:pPr/>
              <a:t>25</a:t>
            </a:fld>
            <a:endParaRPr lang="en-GB"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4820" name="Rectangle 2"/>
          <p:cNvSpPr>
            <a:spLocks noGrp="1" noChangeArrowheads="1"/>
          </p:cNvSpPr>
          <p:nvPr>
            <p:ph type="body"/>
          </p:nvPr>
        </p:nvSpPr>
        <p:spPr>
          <a:xfrm>
            <a:off x="685800" y="4343400"/>
            <a:ext cx="5486400" cy="4114800"/>
          </a:xfrm>
          <a:noFill/>
          <a:ln/>
        </p:spPr>
        <p:txBody>
          <a:bodyPr wrap="none" anchor="ctr"/>
          <a:lstStyle/>
          <a:p>
            <a:endParaRPr lang="en-US" smtClean="0"/>
          </a:p>
        </p:txBody>
      </p:sp>
      <p:sp>
        <p:nvSpPr>
          <p:cNvPr id="348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2EEC38-B009-4562-8C64-01E3C8A14616}" type="slidenum">
              <a:rPr lang="en-GB"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n-GB"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a:t>
            </a:r>
            <a:r>
              <a:rPr lang="en-GB" sz="1200" dirty="0" smtClean="0"/>
              <a:t>Several of the case studies report issues arising due to underestimating the necessary lead time. Equally, it is important to have built in the flexibility to adjust a campaign post-launch.</a:t>
            </a:r>
          </a:p>
          <a:p>
            <a:r>
              <a:rPr lang="en-GB" dirty="0" smtClean="0"/>
              <a:t>2.</a:t>
            </a:r>
            <a:r>
              <a:rPr lang="en-GB" sz="1200" b="1" dirty="0" smtClean="0"/>
              <a:t> </a:t>
            </a:r>
            <a:r>
              <a:rPr lang="en-GB" sz="1200" dirty="0" smtClean="0"/>
              <a:t>A user experience that is clear, uncomplicated and doesn't require too much time or effort from users appears to be an important quality.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3.Projects reported particular success when they identified a very specific target audience. Careful targeting and a clearer focus on a target audience generally lead to more efficient and effective campaigns.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4. Those which relied exclusively on online PR and seeding to do this struggled to bring in the numbers to make the campaigns effective. Conversely, the inclusion of an offline hook was an effective way of translating online awareness into something wider.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4. Without exception all campaigns employed Facebook as a core part of their strategy. However, there were different approaches to this, ranging from applications built directly on the Facebook platform to those simply using it as a communication channel. The platform's constantly changing Application Programming Interface (API) means that the question of how best to integrate Facebook and other social media platforms into a campaign is one of the key strategic decisions to be taken at the outset.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smtClean="0"/>
          </a:p>
        </p:txBody>
      </p:sp>
      <p:sp>
        <p:nvSpPr>
          <p:cNvPr id="4" name="Slide Number Placeholder 3"/>
          <p:cNvSpPr>
            <a:spLocks noGrp="1"/>
          </p:cNvSpPr>
          <p:nvPr>
            <p:ph type="sldNum" sz="quarter" idx="10"/>
          </p:nvPr>
        </p:nvSpPr>
        <p:spPr/>
        <p:txBody>
          <a:bodyPr/>
          <a:lstStyle/>
          <a:p>
            <a:fld id="{2A83351C-433E-421A-A999-79C101219611}" type="slidenum">
              <a:rPr lang="en-GB" smtClean="0"/>
              <a:pPr/>
              <a:t>33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9E-82FF-408C-B39C-7E443C628393}" type="datetimeFigureOut">
              <a:rPr lang="en-US" smtClean="0"/>
              <a:pPr/>
              <a:t>11/12/2010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D208D6-7CFF-48B5-97C0-5D242A7FF246}"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AC9E-82FF-408C-B39C-7E443C628393}" type="datetimeFigureOut">
              <a:rPr lang="en-US" smtClean="0"/>
              <a:pPr/>
              <a:t>11/12/2010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208D6-7CFF-48B5-97C0-5D242A7FF24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ukfilmcouncil.org.uk/digitalinnov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images.google.co.uk/imgres?imgurl=http://www.mediabistro.com/galleycat/original/amazon_crave.jpg&amp;imgrefurl=http://www.mediabistro.com/galleycat/bookselling/amazons_direct_attack_against_bookstores_140385.asp&amp;usg=__pPb_DW-Iipf3feCf-Fentq9iB4Q=&amp;h=300&amp;w=350&amp;sz=40&amp;hl=en&amp;start=2&amp;um=1&amp;itbs=1&amp;tbnid=sK54FwL7xw4MTM:&amp;tbnh=103&amp;tbnw=120&amp;prev=/images?q=amazon&amp;um=1&amp;hl=en&amp;sa=N&amp;tbs=isch:1"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thegirl.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1285860"/>
            <a:ext cx="8329642" cy="3868742"/>
          </a:xfrm>
          <a:prstGeom prst="rect">
            <a:avLst/>
          </a:prstGeom>
        </p:spPr>
        <p:txBody>
          <a:bodyP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400" b="0" i="0" u="none" strike="noStrike" kern="1200" cap="none" spc="0" normalizeH="0" baseline="0" noProof="0" dirty="0" smtClean="0">
                <a:ln>
                  <a:noFill/>
                </a:ln>
                <a:solidFill>
                  <a:schemeClr val="tx1"/>
                </a:solidFill>
                <a:effectLst/>
                <a:uLnTx/>
                <a:uFillTx/>
                <a:latin typeface="+mj-lt"/>
                <a:ea typeface="+mj-ea"/>
                <a:cs typeface="+mj-cs"/>
              </a:rPr>
              <a:t>UKFC’s Digital Innovation in Distribution Fund</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5100" b="0" i="0" u="none" strike="noStrike" kern="1200" cap="none" spc="0" normalizeH="0" baseline="0" noProof="0" dirty="0" smtClean="0">
                <a:ln>
                  <a:noFill/>
                </a:ln>
                <a:solidFill>
                  <a:schemeClr val="tx1"/>
                </a:solidFill>
                <a:effectLst/>
                <a:uLnTx/>
                <a:uFillTx/>
                <a:ea typeface="+mj-ea"/>
                <a:cs typeface="+mj-cs"/>
              </a:rPr>
              <a:t>Peter Buckingham</a:t>
            </a:r>
            <a:br>
              <a:rPr kumimoji="0" lang="en-GB" sz="5100" b="0" i="0" u="none" strike="noStrike" kern="1200" cap="none" spc="0" normalizeH="0" baseline="0" noProof="0" dirty="0" smtClean="0">
                <a:ln>
                  <a:noFill/>
                </a:ln>
                <a:solidFill>
                  <a:schemeClr val="tx1"/>
                </a:solidFill>
                <a:effectLst/>
                <a:uLnTx/>
                <a:uFillTx/>
                <a:ea typeface="+mj-ea"/>
                <a:cs typeface="+mj-cs"/>
              </a:rPr>
            </a:br>
            <a:r>
              <a:rPr kumimoji="0" lang="en-GB" sz="5100" b="0" i="0" u="none" strike="noStrike" kern="1200" cap="none" spc="0" normalizeH="0" baseline="0" noProof="0" dirty="0" smtClean="0">
                <a:ln>
                  <a:noFill/>
                </a:ln>
                <a:solidFill>
                  <a:schemeClr val="tx1"/>
                </a:solidFill>
                <a:effectLst/>
                <a:uLnTx/>
                <a:uFillTx/>
                <a:ea typeface="+mj-ea"/>
                <a:cs typeface="+mj-cs"/>
              </a:rPr>
              <a:t>Head of Distribution and Exhibition</a:t>
            </a:r>
            <a:br>
              <a:rPr kumimoji="0" lang="en-GB" sz="5100" b="0" i="0" u="none" strike="noStrike" kern="1200" cap="none" spc="0" normalizeH="0" baseline="0" noProof="0" dirty="0" smtClean="0">
                <a:ln>
                  <a:noFill/>
                </a:ln>
                <a:solidFill>
                  <a:schemeClr val="tx1"/>
                </a:solidFill>
                <a:effectLst/>
                <a:uLnTx/>
                <a:uFillTx/>
                <a:ea typeface="+mj-ea"/>
                <a:cs typeface="+mj-cs"/>
              </a:rPr>
            </a:br>
            <a:r>
              <a:rPr kumimoji="0" lang="en-GB" sz="3600" b="0" i="0" u="none" strike="noStrike" kern="1200" cap="none" spc="0" normalizeH="0" baseline="0" noProof="0" dirty="0" smtClean="0">
                <a:ln>
                  <a:noFill/>
                </a:ln>
                <a:solidFill>
                  <a:schemeClr val="tx1"/>
                </a:solidFill>
                <a:effectLst/>
                <a:uLnTx/>
                <a:uFillTx/>
                <a:ea typeface="+mj-ea"/>
                <a:cs typeface="Calibri" pitchFamily="34" charset="0"/>
              </a:rPr>
              <a:t>Peter.buckingham@ukfilmcouncil.org.uk</a:t>
            </a:r>
            <a:r>
              <a:rPr kumimoji="0" lang="en-GB" sz="44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r>
            <a:br>
              <a:rPr kumimoji="0" lang="en-GB" sz="44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srcRect/>
          <a:stretch>
            <a:fillRect/>
          </a:stretch>
        </p:blipFill>
        <p:spPr bwMode="auto">
          <a:xfrm>
            <a:off x="3562350" y="115888"/>
            <a:ext cx="5489575" cy="5545137"/>
          </a:xfrm>
          <a:prstGeom prst="rect">
            <a:avLst/>
          </a:prstGeom>
          <a:noFill/>
          <a:ln w="9525">
            <a:noFill/>
            <a:miter lim="800000"/>
            <a:headEnd/>
            <a:tailEnd/>
          </a:ln>
          <a:effectLst/>
        </p:spPr>
      </p:pic>
      <p:sp>
        <p:nvSpPr>
          <p:cNvPr id="18437" name="Text Box 5"/>
          <p:cNvSpPr txBox="1">
            <a:spLocks noChangeArrowheads="1"/>
          </p:cNvSpPr>
          <p:nvPr/>
        </p:nvSpPr>
        <p:spPr bwMode="auto">
          <a:xfrm>
            <a:off x="323850" y="5811838"/>
            <a:ext cx="8424863" cy="641350"/>
          </a:xfrm>
          <a:prstGeom prst="rect">
            <a:avLst/>
          </a:prstGeom>
          <a:noFill/>
          <a:ln w="9525">
            <a:noFill/>
            <a:miter lim="800000"/>
            <a:headEnd/>
            <a:tailEnd/>
          </a:ln>
          <a:effectLst/>
        </p:spPr>
        <p:txBody>
          <a:bodyPr>
            <a:spAutoFit/>
          </a:bodyPr>
          <a:lstStyle/>
          <a:p>
            <a:pPr>
              <a:spcBef>
                <a:spcPct val="50000"/>
              </a:spcBef>
            </a:pPr>
            <a:r>
              <a:rPr lang="en-GB" dirty="0"/>
              <a:t>Each time fans send content on to friends, they earn Superfan points.  The ultimate Superfan wins their own pre-release private screening of the film</a:t>
            </a:r>
            <a:endParaRPr lang="en-US" dirty="0"/>
          </a:p>
        </p:txBody>
      </p:sp>
      <p:pic>
        <p:nvPicPr>
          <p:cNvPr id="18438" name="Picture 6"/>
          <p:cNvPicPr>
            <a:picLocks noChangeAspect="1" noChangeArrowheads="1"/>
          </p:cNvPicPr>
          <p:nvPr/>
        </p:nvPicPr>
        <p:blipFill>
          <a:blip r:embed="rId3" cstate="print"/>
          <a:srcRect l="22308" t="49173" r="43347" b="15942"/>
          <a:stretch>
            <a:fillRect/>
          </a:stretch>
        </p:blipFill>
        <p:spPr bwMode="auto">
          <a:xfrm>
            <a:off x="0" y="0"/>
            <a:ext cx="4967288" cy="378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323850" y="5811838"/>
            <a:ext cx="8424863" cy="641350"/>
          </a:xfrm>
          <a:prstGeom prst="rect">
            <a:avLst/>
          </a:prstGeom>
          <a:noFill/>
          <a:ln w="9525">
            <a:noFill/>
            <a:miter lim="800000"/>
            <a:headEnd/>
            <a:tailEnd/>
          </a:ln>
          <a:effectLst/>
        </p:spPr>
        <p:txBody>
          <a:bodyPr>
            <a:spAutoFit/>
          </a:bodyPr>
          <a:lstStyle/>
          <a:p>
            <a:pPr>
              <a:spcBef>
                <a:spcPct val="50000"/>
              </a:spcBef>
            </a:pPr>
            <a:r>
              <a:rPr lang="en-GB" dirty="0"/>
              <a:t>Fans can also vote to bring a pre-release screening to their area, encourage their friends to vote too – and see the area’s popularity growing on the interactive map</a:t>
            </a:r>
            <a:endParaRPr lang="en-US" dirty="0"/>
          </a:p>
        </p:txBody>
      </p:sp>
      <p:pic>
        <p:nvPicPr>
          <p:cNvPr id="17416" name="Picture 8"/>
          <p:cNvPicPr>
            <a:picLocks noChangeAspect="1" noChangeArrowheads="1"/>
          </p:cNvPicPr>
          <p:nvPr/>
        </p:nvPicPr>
        <p:blipFill>
          <a:blip r:embed="rId2" cstate="print"/>
          <a:srcRect/>
          <a:stretch>
            <a:fillRect/>
          </a:stretch>
        </p:blipFill>
        <p:spPr bwMode="auto">
          <a:xfrm>
            <a:off x="4643438" y="1268413"/>
            <a:ext cx="4500562" cy="43688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3" cstate="print"/>
          <a:srcRect l="56221" t="48764" r="7813" b="16879"/>
          <a:stretch>
            <a:fillRect/>
          </a:stretch>
        </p:blipFill>
        <p:spPr bwMode="auto">
          <a:xfrm>
            <a:off x="0" y="0"/>
            <a:ext cx="5616575" cy="402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dirty="0"/>
          </a:p>
        </p:txBody>
      </p:sp>
      <p:sp>
        <p:nvSpPr>
          <p:cNvPr id="19459" name="Rectangle 3"/>
          <p:cNvSpPr>
            <a:spLocks noGrp="1" noChangeArrowheads="1"/>
          </p:cNvSpPr>
          <p:nvPr>
            <p:ph type="body" idx="1"/>
          </p:nvPr>
        </p:nvSpPr>
        <p:spPr/>
        <p:txBody>
          <a:bodyPr/>
          <a:lstStyle/>
          <a:p>
            <a:endParaRPr lang="en-US" dirty="0"/>
          </a:p>
        </p:txBody>
      </p:sp>
      <p:pic>
        <p:nvPicPr>
          <p:cNvPr id="19460" name="Picture 4"/>
          <p:cNvPicPr>
            <a:picLocks noChangeAspect="1" noChangeArrowheads="1"/>
          </p:cNvPicPr>
          <p:nvPr/>
        </p:nvPicPr>
        <p:blipFill>
          <a:blip r:embed="rId2" cstate="print"/>
          <a:srcRect b="8051"/>
          <a:stretch>
            <a:fillRect/>
          </a:stretch>
        </p:blipFill>
        <p:spPr bwMode="auto">
          <a:xfrm>
            <a:off x="214282" y="142852"/>
            <a:ext cx="8569325" cy="5910262"/>
          </a:xfrm>
          <a:prstGeom prst="rect">
            <a:avLst/>
          </a:prstGeom>
          <a:noFill/>
          <a:ln w="9525">
            <a:noFill/>
            <a:miter lim="800000"/>
            <a:headEnd/>
            <a:tailEnd/>
          </a:ln>
          <a:effectLst/>
        </p:spPr>
      </p:pic>
      <p:sp>
        <p:nvSpPr>
          <p:cNvPr id="19461" name="Text Box 5"/>
          <p:cNvSpPr txBox="1">
            <a:spLocks noChangeArrowheads="1"/>
          </p:cNvSpPr>
          <p:nvPr/>
        </p:nvSpPr>
        <p:spPr bwMode="auto">
          <a:xfrm>
            <a:off x="179388" y="6165850"/>
            <a:ext cx="8424862" cy="707886"/>
          </a:xfrm>
          <a:prstGeom prst="rect">
            <a:avLst/>
          </a:prstGeom>
          <a:noFill/>
          <a:ln w="9525">
            <a:noFill/>
            <a:miter lim="800000"/>
            <a:headEnd/>
            <a:tailEnd/>
          </a:ln>
          <a:effectLst/>
        </p:spPr>
        <p:txBody>
          <a:bodyPr>
            <a:spAutoFit/>
          </a:bodyPr>
          <a:lstStyle/>
          <a:p>
            <a:pPr>
              <a:spcBef>
                <a:spcPct val="50000"/>
              </a:spcBef>
            </a:pPr>
            <a:r>
              <a:rPr lang="en-GB" sz="2000" dirty="0"/>
              <a:t>After release, Facebook continues to be the hub for fans to share info about the film- and to show cinema listings etc</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Girl Results</a:t>
            </a:r>
            <a:endParaRPr lang="en-GB" dirty="0"/>
          </a:p>
        </p:txBody>
      </p:sp>
      <p:sp>
        <p:nvSpPr>
          <p:cNvPr id="3" name="Content Placeholder 2"/>
          <p:cNvSpPr>
            <a:spLocks noGrp="1"/>
          </p:cNvSpPr>
          <p:nvPr>
            <p:ph idx="1"/>
          </p:nvPr>
        </p:nvSpPr>
        <p:spPr/>
        <p:txBody>
          <a:bodyPr>
            <a:normAutofit/>
          </a:bodyPr>
          <a:lstStyle/>
          <a:p>
            <a:pPr lvl="0"/>
            <a:r>
              <a:rPr lang="en-GB" dirty="0" smtClean="0"/>
              <a:t>15 </a:t>
            </a:r>
            <a:r>
              <a:rPr lang="en-GB" dirty="0"/>
              <a:t>million saw the Facebook activity seeding</a:t>
            </a:r>
          </a:p>
          <a:p>
            <a:pPr lvl="0"/>
            <a:r>
              <a:rPr lang="en-GB" dirty="0" smtClean="0"/>
              <a:t>65</a:t>
            </a:r>
            <a:r>
              <a:rPr lang="en-GB" dirty="0"/>
              <a:t>, 000 visitors </a:t>
            </a:r>
            <a:r>
              <a:rPr lang="en-GB" dirty="0" smtClean="0"/>
              <a:t>to website</a:t>
            </a:r>
            <a:endParaRPr lang="en-GB" dirty="0"/>
          </a:p>
          <a:p>
            <a:r>
              <a:rPr lang="en-US" dirty="0"/>
              <a:t>5502 very active Facebook </a:t>
            </a:r>
            <a:r>
              <a:rPr lang="en-US" dirty="0" smtClean="0"/>
              <a:t>fans</a:t>
            </a:r>
          </a:p>
          <a:p>
            <a:r>
              <a:rPr lang="en-US" dirty="0" smtClean="0"/>
              <a:t>Competition underperformed &gt;400</a:t>
            </a:r>
            <a:endParaRPr lang="en-US" u="sng" dirty="0" smtClean="0"/>
          </a:p>
          <a:p>
            <a:r>
              <a:rPr lang="en-GB" dirty="0" smtClean="0"/>
              <a:t>Box Office to date: £2.2m</a:t>
            </a:r>
          </a:p>
          <a:p>
            <a:pPr lvl="0"/>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8960935" cy="7358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0" y="-1285908"/>
            <a:ext cx="9753600" cy="8601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14346" y="-857280"/>
            <a:ext cx="9358346" cy="8143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642974" y="-1357346"/>
            <a:ext cx="10437320" cy="7500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1" y="0"/>
            <a:ext cx="9786974" cy="7286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cstate="print"/>
          <a:srcRect/>
          <a:stretch>
            <a:fillRect/>
          </a:stretch>
        </p:blipFill>
        <p:spPr bwMode="auto">
          <a:xfrm>
            <a:off x="-500098" y="-714404"/>
            <a:ext cx="10429947" cy="7715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525963"/>
          </a:xfrm>
        </p:spPr>
        <p:txBody>
          <a:bodyPr>
            <a:normAutofit lnSpcReduction="10000"/>
          </a:bodyPr>
          <a:lstStyle/>
          <a:p>
            <a:pPr>
              <a:buNone/>
            </a:pPr>
            <a:endParaRPr lang="en-GB" sz="1300" u="sng" dirty="0" smtClean="0"/>
          </a:p>
          <a:p>
            <a:endParaRPr lang="en-GB" sz="1100" u="sng" dirty="0" smtClean="0"/>
          </a:p>
          <a:p>
            <a:pPr lvl="1">
              <a:buFont typeface="Arial" pitchFamily="34" charset="0"/>
              <a:buChar char="•"/>
            </a:pPr>
            <a:r>
              <a:rPr lang="en-GB" sz="2400" dirty="0" smtClean="0"/>
              <a:t>To help independent rights holders better utilise new online tools and services to reach their audience</a:t>
            </a:r>
          </a:p>
          <a:p>
            <a:pPr lvl="1">
              <a:buFont typeface="Arial" pitchFamily="34" charset="0"/>
              <a:buChar char="•"/>
            </a:pPr>
            <a:endParaRPr lang="en-GB" sz="1000" dirty="0" smtClean="0"/>
          </a:p>
          <a:p>
            <a:pPr lvl="1">
              <a:buFont typeface="Arial" pitchFamily="34" charset="0"/>
              <a:buChar char="•"/>
            </a:pPr>
            <a:r>
              <a:rPr lang="en-GB" sz="2400" dirty="0" smtClean="0"/>
              <a:t>Data, data and more data!</a:t>
            </a:r>
          </a:p>
          <a:p>
            <a:pPr lvl="1">
              <a:buFont typeface="Arial" pitchFamily="34" charset="0"/>
              <a:buChar char="•"/>
            </a:pPr>
            <a:endParaRPr lang="en-GB" sz="1000" dirty="0" smtClean="0"/>
          </a:p>
          <a:p>
            <a:pPr lvl="1">
              <a:buFont typeface="Arial" pitchFamily="34" charset="0"/>
              <a:buChar char="•"/>
            </a:pPr>
            <a:r>
              <a:rPr lang="en-GB" sz="2400" dirty="0" smtClean="0"/>
              <a:t>(lack of) cinema bookings </a:t>
            </a:r>
            <a:r>
              <a:rPr lang="en-GB" sz="2400" dirty="0" smtClean="0">
                <a:sym typeface="Wingdings" pitchFamily="2" charset="2"/>
              </a:rPr>
              <a:t>(but why?)</a:t>
            </a:r>
          </a:p>
          <a:p>
            <a:pPr lvl="1">
              <a:buFont typeface="Arial" pitchFamily="34" charset="0"/>
              <a:buChar char="•"/>
            </a:pPr>
            <a:endParaRPr lang="en-GB" sz="1000" dirty="0" smtClean="0"/>
          </a:p>
          <a:p>
            <a:pPr lvl="1">
              <a:buFont typeface="Arial" pitchFamily="34" charset="0"/>
              <a:buChar char="•"/>
            </a:pPr>
            <a:r>
              <a:rPr lang="en-GB" sz="2400" dirty="0" smtClean="0"/>
              <a:t>To encourage the indie sector to take advantage</a:t>
            </a:r>
          </a:p>
          <a:p>
            <a:pPr lvl="1">
              <a:buFont typeface="Arial" pitchFamily="34" charset="0"/>
              <a:buChar char="•"/>
            </a:pPr>
            <a:endParaRPr lang="en-GB" sz="1100" dirty="0" smtClean="0"/>
          </a:p>
          <a:p>
            <a:pPr lvl="1">
              <a:buFont typeface="Arial" pitchFamily="34" charset="0"/>
              <a:buChar char="•"/>
            </a:pPr>
            <a:r>
              <a:rPr lang="en-GB" sz="2400" dirty="0" smtClean="0"/>
              <a:t>To be able to share data and </a:t>
            </a:r>
            <a:r>
              <a:rPr lang="en-GB" sz="2400" dirty="0" err="1" smtClean="0"/>
              <a:t>learnings</a:t>
            </a:r>
            <a:r>
              <a:rPr lang="en-GB" sz="2400" dirty="0" smtClean="0"/>
              <a:t> from the supported projects with the wider industry so that the scheme has the largest possible impact</a:t>
            </a:r>
          </a:p>
          <a:p>
            <a:pPr lvl="1"/>
            <a:endParaRPr lang="en-GB" dirty="0" smtClean="0"/>
          </a:p>
        </p:txBody>
      </p:sp>
      <p:sp>
        <p:nvSpPr>
          <p:cNvPr id="4" name="Title 3"/>
          <p:cNvSpPr>
            <a:spLocks noGrp="1"/>
          </p:cNvSpPr>
          <p:nvPr>
            <p:ph type="title"/>
          </p:nvPr>
        </p:nvSpPr>
        <p:spPr>
          <a:xfrm>
            <a:off x="500034" y="500042"/>
            <a:ext cx="8229600" cy="1143000"/>
          </a:xfrm>
        </p:spPr>
        <p:txBody>
          <a:bodyPr>
            <a:normAutofit fontScale="90000"/>
          </a:bodyPr>
          <a:lstStyle/>
          <a:p>
            <a:r>
              <a:rPr lang="en-GB" b="1" dirty="0" smtClean="0"/>
              <a:t>Reasons For Developing the DI Fund</a:t>
            </a:r>
            <a:r>
              <a:rPr lang="en-GB" u="sng" dirty="0" smtClean="0"/>
              <a:t/>
            </a:r>
            <a:br>
              <a:rPr lang="en-GB" u="sng"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14345" y="-1326778"/>
            <a:ext cx="9937254" cy="8827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4" name="Picture 6"/>
          <p:cNvPicPr>
            <a:picLocks noGrp="1" noChangeAspect="1" noChangeArrowheads="1"/>
          </p:cNvPicPr>
          <p:nvPr>
            <p:ph idx="1"/>
          </p:nvPr>
        </p:nvPicPr>
        <p:blipFill>
          <a:blip r:embed="rId2" cstate="print"/>
          <a:srcRect/>
          <a:stretch>
            <a:fillRect/>
          </a:stretch>
        </p:blipFill>
        <p:spPr bwMode="auto">
          <a:xfrm>
            <a:off x="-762035" y="-1214469"/>
            <a:ext cx="11334827" cy="8429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Alice Creed Results</a:t>
            </a:r>
            <a:endParaRPr lang="en-GB" sz="4000" b="1" dirty="0"/>
          </a:p>
        </p:txBody>
      </p:sp>
      <p:sp>
        <p:nvSpPr>
          <p:cNvPr id="3" name="Content Placeholder 2"/>
          <p:cNvSpPr>
            <a:spLocks noGrp="1"/>
          </p:cNvSpPr>
          <p:nvPr>
            <p:ph idx="1"/>
          </p:nvPr>
        </p:nvSpPr>
        <p:spPr>
          <a:xfrm>
            <a:off x="500034" y="1357298"/>
            <a:ext cx="8229600" cy="4525963"/>
          </a:xfrm>
        </p:spPr>
        <p:txBody>
          <a:bodyPr>
            <a:normAutofit fontScale="47500" lnSpcReduction="20000"/>
          </a:bodyPr>
          <a:lstStyle/>
          <a:p>
            <a:r>
              <a:rPr lang="en-GB" sz="3800" dirty="0" smtClean="0"/>
              <a:t>Facebook App - Total </a:t>
            </a:r>
            <a:r>
              <a:rPr lang="en-GB" sz="3800" dirty="0"/>
              <a:t>Shares: 991, Total Invites: 6271, Total installs: </a:t>
            </a:r>
            <a:r>
              <a:rPr lang="en-GB" sz="3800" dirty="0" smtClean="0"/>
              <a:t>2037, Facebook Active Users 6557</a:t>
            </a:r>
          </a:p>
          <a:p>
            <a:pPr>
              <a:buNone/>
            </a:pPr>
            <a:endParaRPr lang="en-GB" sz="2500" dirty="0" smtClean="0"/>
          </a:p>
          <a:p>
            <a:r>
              <a:rPr lang="en-GB" sz="3800" dirty="0" smtClean="0"/>
              <a:t>Total Number of votes: 2037 Winner: 800</a:t>
            </a:r>
          </a:p>
          <a:p>
            <a:pPr>
              <a:buNone/>
            </a:pPr>
            <a:endParaRPr lang="en-GB" sz="2500" dirty="0" smtClean="0"/>
          </a:p>
          <a:p>
            <a:r>
              <a:rPr lang="en-GB" sz="3800" dirty="0" smtClean="0"/>
              <a:t>Box office of  over £400k  following an initial 67 print release</a:t>
            </a:r>
          </a:p>
          <a:p>
            <a:pPr>
              <a:buNone/>
            </a:pPr>
            <a:endParaRPr lang="en-GB" sz="2500" dirty="0" smtClean="0"/>
          </a:p>
          <a:p>
            <a:r>
              <a:rPr lang="en-GB" sz="3800" dirty="0" smtClean="0"/>
              <a:t>A 4-day weekend screen average of nearly £3000,  beating the blockbuster </a:t>
            </a:r>
            <a:r>
              <a:rPr lang="en-GB" sz="3800" dirty="0" err="1" smtClean="0"/>
              <a:t>Miley</a:t>
            </a:r>
            <a:r>
              <a:rPr lang="en-GB" sz="3800" dirty="0" smtClean="0"/>
              <a:t> Cyrus vehicle The Last Song, on their opening weekend  screen average.</a:t>
            </a:r>
          </a:p>
          <a:p>
            <a:pPr>
              <a:buNone/>
            </a:pPr>
            <a:endParaRPr lang="en-GB" sz="2500" dirty="0" smtClean="0"/>
          </a:p>
          <a:p>
            <a:r>
              <a:rPr lang="en-GB" sz="3800" dirty="0" smtClean="0"/>
              <a:t>Close to three months after its April 30 release, the film was still playing off-dates across the country</a:t>
            </a:r>
          </a:p>
          <a:p>
            <a:pPr>
              <a:buNone/>
            </a:pPr>
            <a:endParaRPr lang="en-GB" sz="2500" dirty="0" smtClean="0"/>
          </a:p>
          <a:p>
            <a:r>
              <a:rPr lang="en-GB" sz="3800" dirty="0" smtClean="0"/>
              <a:t>Industry acclaim – nominated for Premiere of the Year in Screen International’s Screen Awards 2010, up against Avatar and Twilight: suggesting an innovative marketing campaign for a lower budget indie film could succeed in a competitive</a:t>
            </a:r>
          </a:p>
          <a:p>
            <a:pPr>
              <a:buNone/>
            </a:pPr>
            <a:r>
              <a:rPr lang="en-GB" sz="3800" smtClean="0"/>
              <a:t>	marketplace</a:t>
            </a:r>
            <a:endParaRPr lang="en-GB" sz="3800" dirty="0" smtClean="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28588" y="142875"/>
            <a:ext cx="8229600" cy="777875"/>
          </a:xfrm>
          <a:prstGeom prst="rect">
            <a:avLst/>
          </a:prstGeom>
          <a:noFill/>
          <a:ln w="9525">
            <a:noFill/>
            <a:round/>
            <a:headEnd/>
            <a:tailEnd/>
          </a:ln>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FFFF"/>
                </a:solidFill>
              </a:rPr>
              <a:t> Metadata! </a:t>
            </a:r>
          </a:p>
        </p:txBody>
      </p:sp>
      <p:sp>
        <p:nvSpPr>
          <p:cNvPr id="18434" name="Text Box 2"/>
          <p:cNvSpPr txBox="1">
            <a:spLocks noChangeArrowheads="1"/>
          </p:cNvSpPr>
          <p:nvPr/>
        </p:nvSpPr>
        <p:spPr bwMode="auto">
          <a:xfrm>
            <a:off x="214282" y="500042"/>
            <a:ext cx="8572500" cy="2071688"/>
          </a:xfrm>
          <a:prstGeom prst="rect">
            <a:avLst/>
          </a:prstGeom>
          <a:noFill/>
          <a:ln w="9525">
            <a:noFill/>
            <a:round/>
            <a:headEnd/>
            <a:tailEnd/>
          </a:ln>
        </p:spPr>
        <p:txBody>
          <a:bodyPr lIns="90000" tIns="46800" rIns="90000" bIns="46800"/>
          <a:lstStyle/>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4000" b="1" dirty="0"/>
              <a:t>What is Metadata? </a:t>
            </a:r>
            <a:r>
              <a:rPr lang="en-GB" sz="4000" i="1" dirty="0"/>
              <a:t>Data about Data. </a:t>
            </a:r>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i="1" dirty="0"/>
          </a:p>
          <a:p>
            <a:pPr>
              <a:spcBef>
                <a:spcPts val="450"/>
              </a:spcBef>
              <a:buClr>
                <a:srgbClr val="000099"/>
              </a:buClr>
              <a:tabLst>
                <a:tab pos="0"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3200" b="1" dirty="0"/>
              <a:t>Metadata is information about a thing, apart from the thing itself.</a:t>
            </a:r>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1000" b="1" dirty="0" smtClean="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1000" b="1" dirty="0" smtClean="0"/>
          </a:p>
          <a:p>
            <a:pPr marL="339725" indent="379413">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2000" b="1" dirty="0" smtClean="0"/>
              <a:t>E.g.	</a:t>
            </a:r>
            <a:r>
              <a:rPr lang="en-GB" sz="2400" dirty="0" smtClean="0"/>
              <a:t>Music </a:t>
            </a:r>
            <a:r>
              <a:rPr lang="en-GB" sz="2400" dirty="0"/>
              <a:t>CDs have artist, title, track listing, ISRC number etc. </a:t>
            </a:r>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2400" dirty="0"/>
              <a:t>		Clothes have size, washing instructions and manufacturer. </a:t>
            </a:r>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2400" dirty="0"/>
              <a:t>		Food packages have weight and nutritional information</a:t>
            </a:r>
            <a:r>
              <a:rPr lang="en-GB" sz="2000" dirty="0"/>
              <a:t>.</a:t>
            </a:r>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dirty="0"/>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1000" b="1" dirty="0"/>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en-GB" sz="2000" dirty="0"/>
              <a:t> </a:t>
            </a:r>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dirty="0"/>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dirty="0"/>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b="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a:p>
            <a:pPr marL="339725" indent="-339725">
              <a:spcBef>
                <a:spcPts val="450"/>
              </a:spcBef>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000"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42844" y="642918"/>
            <a:ext cx="2571750" cy="5080494"/>
          </a:xfrm>
          <a:prstGeom prst="rect">
            <a:avLst/>
          </a:prstGeom>
          <a:noFill/>
          <a:ln w="9525">
            <a:noFill/>
            <a:round/>
            <a:headEnd/>
            <a:tailEnd/>
          </a:ln>
        </p:spPr>
        <p:txBody>
          <a:bodyPr lIns="90000" tIns="46800" rIns="90000" bIns="46800">
            <a:spAutoFit/>
          </a:bodyPr>
          <a:lstStyle/>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Title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ISAN number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Credits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Cast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Script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Synopsis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Distributor</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running time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related media links stills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study guide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opus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ratings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certificates versions/formats available</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production formats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time code</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audience comments </a:t>
            </a:r>
          </a:p>
        </p:txBody>
      </p:sp>
      <p:sp>
        <p:nvSpPr>
          <p:cNvPr id="19458" name="Text Box 2"/>
          <p:cNvSpPr txBox="1">
            <a:spLocks noChangeArrowheads="1"/>
          </p:cNvSpPr>
          <p:nvPr/>
        </p:nvSpPr>
        <p:spPr bwMode="auto">
          <a:xfrm>
            <a:off x="2786050" y="571480"/>
            <a:ext cx="2857500" cy="5295938"/>
          </a:xfrm>
          <a:prstGeom prst="rect">
            <a:avLst/>
          </a:prstGeom>
          <a:noFill/>
          <a:ln w="9525">
            <a:noFill/>
            <a:round/>
            <a:headEnd/>
            <a:tailEnd/>
          </a:ln>
        </p:spPr>
        <p:txBody>
          <a:bodyPr lIns="90000" tIns="46800" rIns="90000" bIns="46800">
            <a:spAutoFit/>
          </a:bodyPr>
          <a:lstStyle/>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audience demographic data</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licensing</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budget</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finance sources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subtitles and dubbing</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platforms where it is available</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website info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contact info</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awards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music info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screening/release history,</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scene-by-scene description</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time code of each element</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country of origin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call sheet</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money path</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99"/>
              </a:solidFill>
            </a:endParaRP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99"/>
              </a:solidFill>
            </a:endParaRPr>
          </a:p>
        </p:txBody>
      </p:sp>
      <p:sp>
        <p:nvSpPr>
          <p:cNvPr id="19459" name="Text Box 3"/>
          <p:cNvSpPr txBox="1">
            <a:spLocks noChangeArrowheads="1"/>
          </p:cNvSpPr>
          <p:nvPr/>
        </p:nvSpPr>
        <p:spPr bwMode="auto">
          <a:xfrm>
            <a:off x="5715008" y="571480"/>
            <a:ext cx="3143250" cy="4803495"/>
          </a:xfrm>
          <a:prstGeom prst="rect">
            <a:avLst/>
          </a:prstGeom>
          <a:noFill/>
          <a:ln w="9525">
            <a:noFill/>
            <a:round/>
            <a:headEnd/>
            <a:tailEnd/>
          </a:ln>
        </p:spPr>
        <p:txBody>
          <a:bodyPr lIns="90000" tIns="46800" rIns="90000" bIns="46800">
            <a:spAutoFit/>
          </a:bodyPr>
          <a:lstStyle/>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categorisation</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genre</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chapter points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technical specs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frame rates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codec</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resolution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sound specs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camera meta data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location and geo-tagging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artistic information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wardrobe</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key props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parent or project info</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products</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breakdown sheet </a:t>
            </a:r>
          </a:p>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cost of each element</a:t>
            </a:r>
          </a:p>
        </p:txBody>
      </p:sp>
      <p:sp>
        <p:nvSpPr>
          <p:cNvPr id="11269" name="Text Box 4"/>
          <p:cNvSpPr txBox="1">
            <a:spLocks noChangeArrowheads="1"/>
          </p:cNvSpPr>
          <p:nvPr/>
        </p:nvSpPr>
        <p:spPr bwMode="auto">
          <a:xfrm>
            <a:off x="128588" y="142875"/>
            <a:ext cx="8229600" cy="777875"/>
          </a:xfrm>
          <a:prstGeom prst="rect">
            <a:avLst/>
          </a:prstGeom>
          <a:noFill/>
          <a:ln w="9525">
            <a:noFill/>
            <a:round/>
            <a:headEnd/>
            <a:tailEnd/>
          </a:ln>
        </p:spPr>
        <p:txBody>
          <a:bodyPr lIns="90000" tIns="46800" rIns="90000" bIns="46800"/>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FFFF"/>
                </a:solidFill>
              </a:rPr>
              <a:t>Film Metadata </a:t>
            </a:r>
          </a:p>
        </p:txBody>
      </p:sp>
      <p:sp>
        <p:nvSpPr>
          <p:cNvPr id="11270" name="Text Box 5"/>
          <p:cNvSpPr txBox="1">
            <a:spLocks noChangeArrowheads="1"/>
          </p:cNvSpPr>
          <p:nvPr/>
        </p:nvSpPr>
        <p:spPr bwMode="auto">
          <a:xfrm>
            <a:off x="214282" y="5715016"/>
            <a:ext cx="8429625" cy="586957"/>
          </a:xfrm>
          <a:prstGeom prst="rect">
            <a:avLst/>
          </a:prstGeom>
          <a:noFill/>
          <a:ln w="9525">
            <a:noFill/>
            <a:round/>
            <a:headEnd/>
            <a:tailEnd/>
          </a:ln>
        </p:spPr>
        <p:txBody>
          <a:bodyPr lIns="90000" tIns="46800" rIns="90000" bIns="46800">
            <a:spAutoFit/>
          </a:bodyPr>
          <a:lstStyle/>
          <a:p>
            <a:pP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The list goes 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additive="base">
                                        <p:cTn id="7" dur="500" fill="hold"/>
                                        <p:tgtEl>
                                          <p:spTgt spid="194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 calcmode="lin" valueType="num">
                                      <p:cBhvr additive="base">
                                        <p:cTn id="12" dur="500" fill="hold"/>
                                        <p:tgtEl>
                                          <p:spTgt spid="1945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9457">
                                            <p:txEl>
                                              <p:pRg st="2" end="2"/>
                                            </p:txEl>
                                          </p:spTgt>
                                        </p:tgtEl>
                                        <p:attrNameLst>
                                          <p:attrName>style.visibility</p:attrName>
                                        </p:attrNameLst>
                                      </p:cBhvr>
                                      <p:to>
                                        <p:strVal val="visible"/>
                                      </p:to>
                                    </p:set>
                                    <p:anim calcmode="lin" valueType="num">
                                      <p:cBhvr additive="base">
                                        <p:cTn id="17" dur="500" fill="hold"/>
                                        <p:tgtEl>
                                          <p:spTgt spid="1945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45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9457">
                                            <p:txEl>
                                              <p:pRg st="3" end="3"/>
                                            </p:txEl>
                                          </p:spTgt>
                                        </p:tgtEl>
                                        <p:attrNameLst>
                                          <p:attrName>style.visibility</p:attrName>
                                        </p:attrNameLst>
                                      </p:cBhvr>
                                      <p:to>
                                        <p:strVal val="visible"/>
                                      </p:to>
                                    </p:set>
                                    <p:anim calcmode="lin" valueType="num">
                                      <p:cBhvr additive="base">
                                        <p:cTn id="22" dur="500" fill="hold"/>
                                        <p:tgtEl>
                                          <p:spTgt spid="1945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45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9457">
                                            <p:txEl>
                                              <p:pRg st="4" end="4"/>
                                            </p:txEl>
                                          </p:spTgt>
                                        </p:tgtEl>
                                        <p:attrNameLst>
                                          <p:attrName>style.visibility</p:attrName>
                                        </p:attrNameLst>
                                      </p:cBhvr>
                                      <p:to>
                                        <p:strVal val="visible"/>
                                      </p:to>
                                    </p:set>
                                    <p:anim calcmode="lin" valueType="num">
                                      <p:cBhvr additive="base">
                                        <p:cTn id="27" dur="500" fill="hold"/>
                                        <p:tgtEl>
                                          <p:spTgt spid="1945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9457">
                                            <p:txEl>
                                              <p:pRg st="5" end="5"/>
                                            </p:txEl>
                                          </p:spTgt>
                                        </p:tgtEl>
                                        <p:attrNameLst>
                                          <p:attrName>style.visibility</p:attrName>
                                        </p:attrNameLst>
                                      </p:cBhvr>
                                      <p:to>
                                        <p:strVal val="visible"/>
                                      </p:to>
                                    </p:set>
                                    <p:anim calcmode="lin" valueType="num">
                                      <p:cBhvr additive="base">
                                        <p:cTn id="32" dur="500" fill="hold"/>
                                        <p:tgtEl>
                                          <p:spTgt spid="1945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945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9457">
                                            <p:txEl>
                                              <p:pRg st="6" end="6"/>
                                            </p:txEl>
                                          </p:spTgt>
                                        </p:tgtEl>
                                        <p:attrNameLst>
                                          <p:attrName>style.visibility</p:attrName>
                                        </p:attrNameLst>
                                      </p:cBhvr>
                                      <p:to>
                                        <p:strVal val="visible"/>
                                      </p:to>
                                    </p:set>
                                    <p:anim calcmode="lin" valueType="num">
                                      <p:cBhvr additive="base">
                                        <p:cTn id="37" dur="500" fill="hold"/>
                                        <p:tgtEl>
                                          <p:spTgt spid="1945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19457">
                                            <p:txEl>
                                              <p:pRg st="7" end="7"/>
                                            </p:txEl>
                                          </p:spTgt>
                                        </p:tgtEl>
                                        <p:attrNameLst>
                                          <p:attrName>style.visibility</p:attrName>
                                        </p:attrNameLst>
                                      </p:cBhvr>
                                      <p:to>
                                        <p:strVal val="visible"/>
                                      </p:to>
                                    </p:set>
                                    <p:anim calcmode="lin" valueType="num">
                                      <p:cBhvr additive="base">
                                        <p:cTn id="42" dur="500" fill="hold"/>
                                        <p:tgtEl>
                                          <p:spTgt spid="19457">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9457">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12" fill="hold" nodeType="afterEffect">
                                  <p:stCondLst>
                                    <p:cond delay="0"/>
                                  </p:stCondLst>
                                  <p:childTnLst>
                                    <p:set>
                                      <p:cBhvr>
                                        <p:cTn id="46" dur="1" fill="hold">
                                          <p:stCondLst>
                                            <p:cond delay="0"/>
                                          </p:stCondLst>
                                        </p:cTn>
                                        <p:tgtEl>
                                          <p:spTgt spid="19457">
                                            <p:txEl>
                                              <p:pRg st="8" end="8"/>
                                            </p:txEl>
                                          </p:spTgt>
                                        </p:tgtEl>
                                        <p:attrNameLst>
                                          <p:attrName>style.visibility</p:attrName>
                                        </p:attrNameLst>
                                      </p:cBhvr>
                                      <p:to>
                                        <p:strVal val="visible"/>
                                      </p:to>
                                    </p:set>
                                    <p:anim calcmode="lin" valueType="num">
                                      <p:cBhvr additive="base">
                                        <p:cTn id="47" dur="500" fill="hold"/>
                                        <p:tgtEl>
                                          <p:spTgt spid="1945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9457">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2" fill="hold" nodeType="afterEffect">
                                  <p:stCondLst>
                                    <p:cond delay="0"/>
                                  </p:stCondLst>
                                  <p:childTnLst>
                                    <p:set>
                                      <p:cBhvr>
                                        <p:cTn id="51" dur="1" fill="hold">
                                          <p:stCondLst>
                                            <p:cond delay="0"/>
                                          </p:stCondLst>
                                        </p:cTn>
                                        <p:tgtEl>
                                          <p:spTgt spid="19457">
                                            <p:txEl>
                                              <p:pRg st="9" end="9"/>
                                            </p:txEl>
                                          </p:spTgt>
                                        </p:tgtEl>
                                        <p:attrNameLst>
                                          <p:attrName>style.visibility</p:attrName>
                                        </p:attrNameLst>
                                      </p:cBhvr>
                                      <p:to>
                                        <p:strVal val="visible"/>
                                      </p:to>
                                    </p:set>
                                    <p:anim calcmode="lin" valueType="num">
                                      <p:cBhvr additive="base">
                                        <p:cTn id="52" dur="500" fill="hold"/>
                                        <p:tgtEl>
                                          <p:spTgt spid="19457">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9457">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12" fill="hold" nodeType="afterEffect">
                                  <p:stCondLst>
                                    <p:cond delay="0"/>
                                  </p:stCondLst>
                                  <p:childTnLst>
                                    <p:set>
                                      <p:cBhvr>
                                        <p:cTn id="56" dur="1" fill="hold">
                                          <p:stCondLst>
                                            <p:cond delay="0"/>
                                          </p:stCondLst>
                                        </p:cTn>
                                        <p:tgtEl>
                                          <p:spTgt spid="19457">
                                            <p:txEl>
                                              <p:pRg st="10" end="10"/>
                                            </p:txEl>
                                          </p:spTgt>
                                        </p:tgtEl>
                                        <p:attrNameLst>
                                          <p:attrName>style.visibility</p:attrName>
                                        </p:attrNameLst>
                                      </p:cBhvr>
                                      <p:to>
                                        <p:strVal val="visible"/>
                                      </p:to>
                                    </p:set>
                                    <p:anim calcmode="lin" valueType="num">
                                      <p:cBhvr additive="base">
                                        <p:cTn id="57" dur="500" fill="hold"/>
                                        <p:tgtEl>
                                          <p:spTgt spid="19457">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9457">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12" fill="hold" nodeType="afterEffect">
                                  <p:stCondLst>
                                    <p:cond delay="0"/>
                                  </p:stCondLst>
                                  <p:childTnLst>
                                    <p:set>
                                      <p:cBhvr>
                                        <p:cTn id="61" dur="1" fill="hold">
                                          <p:stCondLst>
                                            <p:cond delay="0"/>
                                          </p:stCondLst>
                                        </p:cTn>
                                        <p:tgtEl>
                                          <p:spTgt spid="19457">
                                            <p:txEl>
                                              <p:pRg st="11" end="11"/>
                                            </p:txEl>
                                          </p:spTgt>
                                        </p:tgtEl>
                                        <p:attrNameLst>
                                          <p:attrName>style.visibility</p:attrName>
                                        </p:attrNameLst>
                                      </p:cBhvr>
                                      <p:to>
                                        <p:strVal val="visible"/>
                                      </p:to>
                                    </p:set>
                                    <p:anim calcmode="lin" valueType="num">
                                      <p:cBhvr additive="base">
                                        <p:cTn id="62" dur="500" fill="hold"/>
                                        <p:tgtEl>
                                          <p:spTgt spid="19457">
                                            <p:txEl>
                                              <p:pRg st="11" end="11"/>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9457">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12" fill="hold" nodeType="afterEffect">
                                  <p:stCondLst>
                                    <p:cond delay="0"/>
                                  </p:stCondLst>
                                  <p:childTnLst>
                                    <p:set>
                                      <p:cBhvr>
                                        <p:cTn id="66" dur="1" fill="hold">
                                          <p:stCondLst>
                                            <p:cond delay="0"/>
                                          </p:stCondLst>
                                        </p:cTn>
                                        <p:tgtEl>
                                          <p:spTgt spid="19457">
                                            <p:txEl>
                                              <p:pRg st="12" end="12"/>
                                            </p:txEl>
                                          </p:spTgt>
                                        </p:tgtEl>
                                        <p:attrNameLst>
                                          <p:attrName>style.visibility</p:attrName>
                                        </p:attrNameLst>
                                      </p:cBhvr>
                                      <p:to>
                                        <p:strVal val="visible"/>
                                      </p:to>
                                    </p:set>
                                    <p:anim calcmode="lin" valueType="num">
                                      <p:cBhvr additive="base">
                                        <p:cTn id="67" dur="500" fill="hold"/>
                                        <p:tgtEl>
                                          <p:spTgt spid="19457">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9457">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12" fill="hold" nodeType="afterEffect">
                                  <p:stCondLst>
                                    <p:cond delay="0"/>
                                  </p:stCondLst>
                                  <p:childTnLst>
                                    <p:set>
                                      <p:cBhvr>
                                        <p:cTn id="71" dur="1" fill="hold">
                                          <p:stCondLst>
                                            <p:cond delay="0"/>
                                          </p:stCondLst>
                                        </p:cTn>
                                        <p:tgtEl>
                                          <p:spTgt spid="19457">
                                            <p:txEl>
                                              <p:pRg st="13" end="13"/>
                                            </p:txEl>
                                          </p:spTgt>
                                        </p:tgtEl>
                                        <p:attrNameLst>
                                          <p:attrName>style.visibility</p:attrName>
                                        </p:attrNameLst>
                                      </p:cBhvr>
                                      <p:to>
                                        <p:strVal val="visible"/>
                                      </p:to>
                                    </p:set>
                                    <p:anim calcmode="lin" valueType="num">
                                      <p:cBhvr additive="base">
                                        <p:cTn id="72" dur="500" fill="hold"/>
                                        <p:tgtEl>
                                          <p:spTgt spid="19457">
                                            <p:txEl>
                                              <p:pRg st="13" end="1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19457">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12" fill="hold" nodeType="afterEffect">
                                  <p:stCondLst>
                                    <p:cond delay="0"/>
                                  </p:stCondLst>
                                  <p:childTnLst>
                                    <p:set>
                                      <p:cBhvr>
                                        <p:cTn id="76" dur="1" fill="hold">
                                          <p:stCondLst>
                                            <p:cond delay="0"/>
                                          </p:stCondLst>
                                        </p:cTn>
                                        <p:tgtEl>
                                          <p:spTgt spid="19457">
                                            <p:txEl>
                                              <p:pRg st="14" end="14"/>
                                            </p:txEl>
                                          </p:spTgt>
                                        </p:tgtEl>
                                        <p:attrNameLst>
                                          <p:attrName>style.visibility</p:attrName>
                                        </p:attrNameLst>
                                      </p:cBhvr>
                                      <p:to>
                                        <p:strVal val="visible"/>
                                      </p:to>
                                    </p:set>
                                    <p:anim calcmode="lin" valueType="num">
                                      <p:cBhvr additive="base">
                                        <p:cTn id="77" dur="500" fill="hold"/>
                                        <p:tgtEl>
                                          <p:spTgt spid="19457">
                                            <p:txEl>
                                              <p:pRg st="14" end="14"/>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9457">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12" fill="hold" nodeType="afterEffect">
                                  <p:stCondLst>
                                    <p:cond delay="0"/>
                                  </p:stCondLst>
                                  <p:childTnLst>
                                    <p:set>
                                      <p:cBhvr>
                                        <p:cTn id="81" dur="1" fill="hold">
                                          <p:stCondLst>
                                            <p:cond delay="0"/>
                                          </p:stCondLst>
                                        </p:cTn>
                                        <p:tgtEl>
                                          <p:spTgt spid="19457">
                                            <p:txEl>
                                              <p:pRg st="15" end="15"/>
                                            </p:txEl>
                                          </p:spTgt>
                                        </p:tgtEl>
                                        <p:attrNameLst>
                                          <p:attrName>style.visibility</p:attrName>
                                        </p:attrNameLst>
                                      </p:cBhvr>
                                      <p:to>
                                        <p:strVal val="visible"/>
                                      </p:to>
                                    </p:set>
                                    <p:anim calcmode="lin" valueType="num">
                                      <p:cBhvr additive="base">
                                        <p:cTn id="82" dur="500" fill="hold"/>
                                        <p:tgtEl>
                                          <p:spTgt spid="19457">
                                            <p:txEl>
                                              <p:pRg st="15" end="15"/>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19457">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12" fill="hold" nodeType="afterEffect">
                                  <p:stCondLst>
                                    <p:cond delay="0"/>
                                  </p:stCondLst>
                                  <p:childTnLst>
                                    <p:set>
                                      <p:cBhvr>
                                        <p:cTn id="86" dur="1" fill="hold">
                                          <p:stCondLst>
                                            <p:cond delay="0"/>
                                          </p:stCondLst>
                                        </p:cTn>
                                        <p:tgtEl>
                                          <p:spTgt spid="19458">
                                            <p:txEl>
                                              <p:pRg st="0" end="0"/>
                                            </p:txEl>
                                          </p:spTgt>
                                        </p:tgtEl>
                                        <p:attrNameLst>
                                          <p:attrName>style.visibility</p:attrName>
                                        </p:attrNameLst>
                                      </p:cBhvr>
                                      <p:to>
                                        <p:strVal val="visible"/>
                                      </p:to>
                                    </p:set>
                                    <p:anim calcmode="lin" valueType="num">
                                      <p:cBhvr additive="base">
                                        <p:cTn id="8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12" fill="hold" nodeType="afterEffect">
                                  <p:stCondLst>
                                    <p:cond delay="0"/>
                                  </p:stCondLst>
                                  <p:childTnLst>
                                    <p:set>
                                      <p:cBhvr>
                                        <p:cTn id="91" dur="1" fill="hold">
                                          <p:stCondLst>
                                            <p:cond delay="0"/>
                                          </p:stCondLst>
                                        </p:cTn>
                                        <p:tgtEl>
                                          <p:spTgt spid="19458">
                                            <p:txEl>
                                              <p:pRg st="1" end="1"/>
                                            </p:txEl>
                                          </p:spTgt>
                                        </p:tgtEl>
                                        <p:attrNameLst>
                                          <p:attrName>style.visibility</p:attrName>
                                        </p:attrNameLst>
                                      </p:cBhvr>
                                      <p:to>
                                        <p:strVal val="visible"/>
                                      </p:to>
                                    </p:set>
                                    <p:anim calcmode="lin" valueType="num">
                                      <p:cBhvr additive="base">
                                        <p:cTn id="92" dur="500" fill="hold"/>
                                        <p:tgtEl>
                                          <p:spTgt spid="19458">
                                            <p:txEl>
                                              <p:pRg st="1" end="1"/>
                                            </p:txEl>
                                          </p:spTgt>
                                        </p:tgtEl>
                                        <p:attrNameLst>
                                          <p:attrName>ppt_x</p:attrName>
                                        </p:attrNameLst>
                                      </p:cBhvr>
                                      <p:tavLst>
                                        <p:tav tm="0">
                                          <p:val>
                                            <p:strVal val="0-#ppt_w/2"/>
                                          </p:val>
                                        </p:tav>
                                        <p:tav tm="100000">
                                          <p:val>
                                            <p:strVal val="#ppt_x"/>
                                          </p:val>
                                        </p:tav>
                                      </p:tavLst>
                                    </p:anim>
                                    <p:anim calcmode="lin" valueType="num">
                                      <p:cBhvr additive="base">
                                        <p:cTn id="93"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12" fill="hold" nodeType="afterEffect">
                                  <p:stCondLst>
                                    <p:cond delay="0"/>
                                  </p:stCondLst>
                                  <p:childTnLst>
                                    <p:set>
                                      <p:cBhvr>
                                        <p:cTn id="96" dur="1" fill="hold">
                                          <p:stCondLst>
                                            <p:cond delay="0"/>
                                          </p:stCondLst>
                                        </p:cTn>
                                        <p:tgtEl>
                                          <p:spTgt spid="19458">
                                            <p:txEl>
                                              <p:pRg st="2" end="2"/>
                                            </p:txEl>
                                          </p:spTgt>
                                        </p:tgtEl>
                                        <p:attrNameLst>
                                          <p:attrName>style.visibility</p:attrName>
                                        </p:attrNameLst>
                                      </p:cBhvr>
                                      <p:to>
                                        <p:strVal val="visible"/>
                                      </p:to>
                                    </p:set>
                                    <p:anim calcmode="lin" valueType="num">
                                      <p:cBhvr additive="base">
                                        <p:cTn id="97" dur="500" fill="hold"/>
                                        <p:tgtEl>
                                          <p:spTgt spid="19458">
                                            <p:txEl>
                                              <p:pRg st="2" end="2"/>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12" fill="hold" nodeType="afterEffect">
                                  <p:stCondLst>
                                    <p:cond delay="0"/>
                                  </p:stCondLst>
                                  <p:childTnLst>
                                    <p:set>
                                      <p:cBhvr>
                                        <p:cTn id="101" dur="1" fill="hold">
                                          <p:stCondLst>
                                            <p:cond delay="0"/>
                                          </p:stCondLst>
                                        </p:cTn>
                                        <p:tgtEl>
                                          <p:spTgt spid="19458">
                                            <p:txEl>
                                              <p:pRg st="3" end="3"/>
                                            </p:txEl>
                                          </p:spTgt>
                                        </p:tgtEl>
                                        <p:attrNameLst>
                                          <p:attrName>style.visibility</p:attrName>
                                        </p:attrNameLst>
                                      </p:cBhvr>
                                      <p:to>
                                        <p:strVal val="visible"/>
                                      </p:to>
                                    </p:set>
                                    <p:anim calcmode="lin" valueType="num">
                                      <p:cBhvr additive="base">
                                        <p:cTn id="102" dur="500" fill="hold"/>
                                        <p:tgtEl>
                                          <p:spTgt spid="19458">
                                            <p:txEl>
                                              <p:pRg st="3" end="3"/>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12" fill="hold" nodeType="afterEffect">
                                  <p:stCondLst>
                                    <p:cond delay="0"/>
                                  </p:stCondLst>
                                  <p:childTnLst>
                                    <p:set>
                                      <p:cBhvr>
                                        <p:cTn id="106" dur="1" fill="hold">
                                          <p:stCondLst>
                                            <p:cond delay="0"/>
                                          </p:stCondLst>
                                        </p:cTn>
                                        <p:tgtEl>
                                          <p:spTgt spid="19458">
                                            <p:txEl>
                                              <p:pRg st="4" end="4"/>
                                            </p:txEl>
                                          </p:spTgt>
                                        </p:tgtEl>
                                        <p:attrNameLst>
                                          <p:attrName>style.visibility</p:attrName>
                                        </p:attrNameLst>
                                      </p:cBhvr>
                                      <p:to>
                                        <p:strVal val="visible"/>
                                      </p:to>
                                    </p:set>
                                    <p:anim calcmode="lin" valueType="num">
                                      <p:cBhvr additive="base">
                                        <p:cTn id="107" dur="500" fill="hold"/>
                                        <p:tgtEl>
                                          <p:spTgt spid="19458">
                                            <p:txEl>
                                              <p:pRg st="4" end="4"/>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12" fill="hold" nodeType="afterEffect">
                                  <p:stCondLst>
                                    <p:cond delay="0"/>
                                  </p:stCondLst>
                                  <p:childTnLst>
                                    <p:set>
                                      <p:cBhvr>
                                        <p:cTn id="111" dur="1" fill="hold">
                                          <p:stCondLst>
                                            <p:cond delay="0"/>
                                          </p:stCondLst>
                                        </p:cTn>
                                        <p:tgtEl>
                                          <p:spTgt spid="19458">
                                            <p:txEl>
                                              <p:pRg st="5" end="5"/>
                                            </p:txEl>
                                          </p:spTgt>
                                        </p:tgtEl>
                                        <p:attrNameLst>
                                          <p:attrName>style.visibility</p:attrName>
                                        </p:attrNameLst>
                                      </p:cBhvr>
                                      <p:to>
                                        <p:strVal val="visible"/>
                                      </p:to>
                                    </p:set>
                                    <p:anim calcmode="lin" valueType="num">
                                      <p:cBhvr additive="base">
                                        <p:cTn id="112" dur="500" fill="hold"/>
                                        <p:tgtEl>
                                          <p:spTgt spid="19458">
                                            <p:txEl>
                                              <p:pRg st="5" end="5"/>
                                            </p:txEl>
                                          </p:spTgt>
                                        </p:tgtEl>
                                        <p:attrNameLst>
                                          <p:attrName>ppt_x</p:attrName>
                                        </p:attrNameLst>
                                      </p:cBhvr>
                                      <p:tavLst>
                                        <p:tav tm="0">
                                          <p:val>
                                            <p:strVal val="0-#ppt_w/2"/>
                                          </p:val>
                                        </p:tav>
                                        <p:tav tm="100000">
                                          <p:val>
                                            <p:strVal val="#ppt_x"/>
                                          </p:val>
                                        </p:tav>
                                      </p:tavLst>
                                    </p:anim>
                                    <p:anim calcmode="lin" valueType="num">
                                      <p:cBhvr additive="base">
                                        <p:cTn id="113"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12" fill="hold" nodeType="afterEffect">
                                  <p:stCondLst>
                                    <p:cond delay="0"/>
                                  </p:stCondLst>
                                  <p:childTnLst>
                                    <p:set>
                                      <p:cBhvr>
                                        <p:cTn id="116" dur="1" fill="hold">
                                          <p:stCondLst>
                                            <p:cond delay="0"/>
                                          </p:stCondLst>
                                        </p:cTn>
                                        <p:tgtEl>
                                          <p:spTgt spid="19458">
                                            <p:txEl>
                                              <p:pRg st="6" end="6"/>
                                            </p:txEl>
                                          </p:spTgt>
                                        </p:tgtEl>
                                        <p:attrNameLst>
                                          <p:attrName>style.visibility</p:attrName>
                                        </p:attrNameLst>
                                      </p:cBhvr>
                                      <p:to>
                                        <p:strVal val="visible"/>
                                      </p:to>
                                    </p:set>
                                    <p:anim calcmode="lin" valueType="num">
                                      <p:cBhvr additive="base">
                                        <p:cTn id="117" dur="500" fill="hold"/>
                                        <p:tgtEl>
                                          <p:spTgt spid="19458">
                                            <p:txEl>
                                              <p:pRg st="6" end="6"/>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12" fill="hold" nodeType="afterEffect">
                                  <p:stCondLst>
                                    <p:cond delay="0"/>
                                  </p:stCondLst>
                                  <p:childTnLst>
                                    <p:set>
                                      <p:cBhvr>
                                        <p:cTn id="121" dur="1" fill="hold">
                                          <p:stCondLst>
                                            <p:cond delay="0"/>
                                          </p:stCondLst>
                                        </p:cTn>
                                        <p:tgtEl>
                                          <p:spTgt spid="19458">
                                            <p:txEl>
                                              <p:pRg st="7" end="7"/>
                                            </p:txEl>
                                          </p:spTgt>
                                        </p:tgtEl>
                                        <p:attrNameLst>
                                          <p:attrName>style.visibility</p:attrName>
                                        </p:attrNameLst>
                                      </p:cBhvr>
                                      <p:to>
                                        <p:strVal val="visible"/>
                                      </p:to>
                                    </p:set>
                                    <p:anim calcmode="lin" valueType="num">
                                      <p:cBhvr additive="base">
                                        <p:cTn id="122" dur="500" fill="hold"/>
                                        <p:tgtEl>
                                          <p:spTgt spid="19458">
                                            <p:txEl>
                                              <p:pRg st="7" end="7"/>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19458">
                                            <p:txEl>
                                              <p:pRg st="7" end="7"/>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12" fill="hold" nodeType="afterEffect">
                                  <p:stCondLst>
                                    <p:cond delay="0"/>
                                  </p:stCondLst>
                                  <p:childTnLst>
                                    <p:set>
                                      <p:cBhvr>
                                        <p:cTn id="126" dur="1" fill="hold">
                                          <p:stCondLst>
                                            <p:cond delay="0"/>
                                          </p:stCondLst>
                                        </p:cTn>
                                        <p:tgtEl>
                                          <p:spTgt spid="19458">
                                            <p:txEl>
                                              <p:pRg st="8" end="8"/>
                                            </p:txEl>
                                          </p:spTgt>
                                        </p:tgtEl>
                                        <p:attrNameLst>
                                          <p:attrName>style.visibility</p:attrName>
                                        </p:attrNameLst>
                                      </p:cBhvr>
                                      <p:to>
                                        <p:strVal val="visible"/>
                                      </p:to>
                                    </p:set>
                                    <p:anim calcmode="lin" valueType="num">
                                      <p:cBhvr additive="base">
                                        <p:cTn id="127" dur="500" fill="hold"/>
                                        <p:tgtEl>
                                          <p:spTgt spid="19458">
                                            <p:txEl>
                                              <p:pRg st="8" end="8"/>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19458">
                                            <p:txEl>
                                              <p:pRg st="8" end="8"/>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12" fill="hold" nodeType="afterEffect">
                                  <p:stCondLst>
                                    <p:cond delay="0"/>
                                  </p:stCondLst>
                                  <p:childTnLst>
                                    <p:set>
                                      <p:cBhvr>
                                        <p:cTn id="131" dur="1" fill="hold">
                                          <p:stCondLst>
                                            <p:cond delay="0"/>
                                          </p:stCondLst>
                                        </p:cTn>
                                        <p:tgtEl>
                                          <p:spTgt spid="19458">
                                            <p:txEl>
                                              <p:pRg st="9" end="9"/>
                                            </p:txEl>
                                          </p:spTgt>
                                        </p:tgtEl>
                                        <p:attrNameLst>
                                          <p:attrName>style.visibility</p:attrName>
                                        </p:attrNameLst>
                                      </p:cBhvr>
                                      <p:to>
                                        <p:strVal val="visible"/>
                                      </p:to>
                                    </p:set>
                                    <p:anim calcmode="lin" valueType="num">
                                      <p:cBhvr additive="base">
                                        <p:cTn id="132" dur="500" fill="hold"/>
                                        <p:tgtEl>
                                          <p:spTgt spid="19458">
                                            <p:txEl>
                                              <p:pRg st="9" end="9"/>
                                            </p:txEl>
                                          </p:spTgt>
                                        </p:tgtEl>
                                        <p:attrNameLst>
                                          <p:attrName>ppt_x</p:attrName>
                                        </p:attrNameLst>
                                      </p:cBhvr>
                                      <p:tavLst>
                                        <p:tav tm="0">
                                          <p:val>
                                            <p:strVal val="0-#ppt_w/2"/>
                                          </p:val>
                                        </p:tav>
                                        <p:tav tm="100000">
                                          <p:val>
                                            <p:strVal val="#ppt_x"/>
                                          </p:val>
                                        </p:tav>
                                      </p:tavLst>
                                    </p:anim>
                                    <p:anim calcmode="lin" valueType="num">
                                      <p:cBhvr additive="base">
                                        <p:cTn id="133" dur="500" fill="hold"/>
                                        <p:tgtEl>
                                          <p:spTgt spid="19458">
                                            <p:txEl>
                                              <p:pRg st="9" end="9"/>
                                            </p:txEl>
                                          </p:spTgt>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12" fill="hold" nodeType="afterEffect">
                                  <p:stCondLst>
                                    <p:cond delay="0"/>
                                  </p:stCondLst>
                                  <p:childTnLst>
                                    <p:set>
                                      <p:cBhvr>
                                        <p:cTn id="136" dur="1" fill="hold">
                                          <p:stCondLst>
                                            <p:cond delay="0"/>
                                          </p:stCondLst>
                                        </p:cTn>
                                        <p:tgtEl>
                                          <p:spTgt spid="19458">
                                            <p:txEl>
                                              <p:pRg st="10" end="10"/>
                                            </p:txEl>
                                          </p:spTgt>
                                        </p:tgtEl>
                                        <p:attrNameLst>
                                          <p:attrName>style.visibility</p:attrName>
                                        </p:attrNameLst>
                                      </p:cBhvr>
                                      <p:to>
                                        <p:strVal val="visible"/>
                                      </p:to>
                                    </p:set>
                                    <p:anim calcmode="lin" valueType="num">
                                      <p:cBhvr additive="base">
                                        <p:cTn id="137" dur="500" fill="hold"/>
                                        <p:tgtEl>
                                          <p:spTgt spid="19458">
                                            <p:txEl>
                                              <p:pRg st="10" end="10"/>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19458">
                                            <p:txEl>
                                              <p:pRg st="10" end="10"/>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12" fill="hold" nodeType="afterEffect">
                                  <p:stCondLst>
                                    <p:cond delay="0"/>
                                  </p:stCondLst>
                                  <p:childTnLst>
                                    <p:set>
                                      <p:cBhvr>
                                        <p:cTn id="141" dur="1" fill="hold">
                                          <p:stCondLst>
                                            <p:cond delay="0"/>
                                          </p:stCondLst>
                                        </p:cTn>
                                        <p:tgtEl>
                                          <p:spTgt spid="19458">
                                            <p:txEl>
                                              <p:pRg st="11" end="11"/>
                                            </p:txEl>
                                          </p:spTgt>
                                        </p:tgtEl>
                                        <p:attrNameLst>
                                          <p:attrName>style.visibility</p:attrName>
                                        </p:attrNameLst>
                                      </p:cBhvr>
                                      <p:to>
                                        <p:strVal val="visible"/>
                                      </p:to>
                                    </p:set>
                                    <p:anim calcmode="lin" valueType="num">
                                      <p:cBhvr additive="base">
                                        <p:cTn id="142" dur="500" fill="hold"/>
                                        <p:tgtEl>
                                          <p:spTgt spid="19458">
                                            <p:txEl>
                                              <p:pRg st="11" end="11"/>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19458">
                                            <p:txEl>
                                              <p:pRg st="11" end="11"/>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12" fill="hold" nodeType="afterEffect">
                                  <p:stCondLst>
                                    <p:cond delay="0"/>
                                  </p:stCondLst>
                                  <p:childTnLst>
                                    <p:set>
                                      <p:cBhvr>
                                        <p:cTn id="146" dur="1" fill="hold">
                                          <p:stCondLst>
                                            <p:cond delay="0"/>
                                          </p:stCondLst>
                                        </p:cTn>
                                        <p:tgtEl>
                                          <p:spTgt spid="19458">
                                            <p:txEl>
                                              <p:pRg st="12" end="12"/>
                                            </p:txEl>
                                          </p:spTgt>
                                        </p:tgtEl>
                                        <p:attrNameLst>
                                          <p:attrName>style.visibility</p:attrName>
                                        </p:attrNameLst>
                                      </p:cBhvr>
                                      <p:to>
                                        <p:strVal val="visible"/>
                                      </p:to>
                                    </p:set>
                                    <p:anim calcmode="lin" valueType="num">
                                      <p:cBhvr additive="base">
                                        <p:cTn id="147" dur="500" fill="hold"/>
                                        <p:tgtEl>
                                          <p:spTgt spid="19458">
                                            <p:txEl>
                                              <p:pRg st="12" end="12"/>
                                            </p:txEl>
                                          </p:spTgt>
                                        </p:tgtEl>
                                        <p:attrNameLst>
                                          <p:attrName>ppt_x</p:attrName>
                                        </p:attrNameLst>
                                      </p:cBhvr>
                                      <p:tavLst>
                                        <p:tav tm="0">
                                          <p:val>
                                            <p:strVal val="0-#ppt_w/2"/>
                                          </p:val>
                                        </p:tav>
                                        <p:tav tm="100000">
                                          <p:val>
                                            <p:strVal val="#ppt_x"/>
                                          </p:val>
                                        </p:tav>
                                      </p:tavLst>
                                    </p:anim>
                                    <p:anim calcmode="lin" valueType="num">
                                      <p:cBhvr additive="base">
                                        <p:cTn id="148" dur="500" fill="hold"/>
                                        <p:tgtEl>
                                          <p:spTgt spid="19458">
                                            <p:txEl>
                                              <p:pRg st="12" end="12"/>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12" fill="hold" nodeType="afterEffect">
                                  <p:stCondLst>
                                    <p:cond delay="0"/>
                                  </p:stCondLst>
                                  <p:childTnLst>
                                    <p:set>
                                      <p:cBhvr>
                                        <p:cTn id="151" dur="1" fill="hold">
                                          <p:stCondLst>
                                            <p:cond delay="0"/>
                                          </p:stCondLst>
                                        </p:cTn>
                                        <p:tgtEl>
                                          <p:spTgt spid="19458">
                                            <p:txEl>
                                              <p:pRg st="13" end="13"/>
                                            </p:txEl>
                                          </p:spTgt>
                                        </p:tgtEl>
                                        <p:attrNameLst>
                                          <p:attrName>style.visibility</p:attrName>
                                        </p:attrNameLst>
                                      </p:cBhvr>
                                      <p:to>
                                        <p:strVal val="visible"/>
                                      </p:to>
                                    </p:set>
                                    <p:anim calcmode="lin" valueType="num">
                                      <p:cBhvr additive="base">
                                        <p:cTn id="152" dur="500" fill="hold"/>
                                        <p:tgtEl>
                                          <p:spTgt spid="19458">
                                            <p:txEl>
                                              <p:pRg st="13" end="13"/>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19458">
                                            <p:txEl>
                                              <p:pRg st="13" end="13"/>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12" fill="hold" nodeType="afterEffect">
                                  <p:stCondLst>
                                    <p:cond delay="0"/>
                                  </p:stCondLst>
                                  <p:childTnLst>
                                    <p:set>
                                      <p:cBhvr>
                                        <p:cTn id="156" dur="1" fill="hold">
                                          <p:stCondLst>
                                            <p:cond delay="0"/>
                                          </p:stCondLst>
                                        </p:cTn>
                                        <p:tgtEl>
                                          <p:spTgt spid="19458">
                                            <p:txEl>
                                              <p:pRg st="14" end="14"/>
                                            </p:txEl>
                                          </p:spTgt>
                                        </p:tgtEl>
                                        <p:attrNameLst>
                                          <p:attrName>style.visibility</p:attrName>
                                        </p:attrNameLst>
                                      </p:cBhvr>
                                      <p:to>
                                        <p:strVal val="visible"/>
                                      </p:to>
                                    </p:set>
                                    <p:anim calcmode="lin" valueType="num">
                                      <p:cBhvr additive="base">
                                        <p:cTn id="157" dur="500" fill="hold"/>
                                        <p:tgtEl>
                                          <p:spTgt spid="19458">
                                            <p:txEl>
                                              <p:pRg st="14" end="14"/>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19458">
                                            <p:txEl>
                                              <p:pRg st="14" end="14"/>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12" fill="hold" nodeType="afterEffect">
                                  <p:stCondLst>
                                    <p:cond delay="0"/>
                                  </p:stCondLst>
                                  <p:childTnLst>
                                    <p:set>
                                      <p:cBhvr>
                                        <p:cTn id="161" dur="1" fill="hold">
                                          <p:stCondLst>
                                            <p:cond delay="0"/>
                                          </p:stCondLst>
                                        </p:cTn>
                                        <p:tgtEl>
                                          <p:spTgt spid="19458">
                                            <p:txEl>
                                              <p:pRg st="15" end="15"/>
                                            </p:txEl>
                                          </p:spTgt>
                                        </p:tgtEl>
                                        <p:attrNameLst>
                                          <p:attrName>style.visibility</p:attrName>
                                        </p:attrNameLst>
                                      </p:cBhvr>
                                      <p:to>
                                        <p:strVal val="visible"/>
                                      </p:to>
                                    </p:set>
                                    <p:anim calcmode="lin" valueType="num">
                                      <p:cBhvr additive="base">
                                        <p:cTn id="162" dur="500" fill="hold"/>
                                        <p:tgtEl>
                                          <p:spTgt spid="19458">
                                            <p:txEl>
                                              <p:pRg st="15" end="15"/>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9458">
                                            <p:txEl>
                                              <p:pRg st="15" end="15"/>
                                            </p:txEl>
                                          </p:spTgt>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6" fill="hold" nodeType="afterEffect">
                                  <p:stCondLst>
                                    <p:cond delay="0"/>
                                  </p:stCondLst>
                                  <p:childTnLst>
                                    <p:set>
                                      <p:cBhvr>
                                        <p:cTn id="166" dur="1" fill="hold">
                                          <p:stCondLst>
                                            <p:cond delay="0"/>
                                          </p:stCondLst>
                                        </p:cTn>
                                        <p:tgtEl>
                                          <p:spTgt spid="19459">
                                            <p:txEl>
                                              <p:pRg st="0" end="0"/>
                                            </p:txEl>
                                          </p:spTgt>
                                        </p:tgtEl>
                                        <p:attrNameLst>
                                          <p:attrName>style.visibility</p:attrName>
                                        </p:attrNameLst>
                                      </p:cBhvr>
                                      <p:to>
                                        <p:strVal val="visible"/>
                                      </p:to>
                                    </p:set>
                                    <p:anim calcmode="lin" valueType="num">
                                      <p:cBhvr additive="base">
                                        <p:cTn id="16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6" fill="hold" nodeType="afterEffect">
                                  <p:stCondLst>
                                    <p:cond delay="0"/>
                                  </p:stCondLst>
                                  <p:childTnLst>
                                    <p:set>
                                      <p:cBhvr>
                                        <p:cTn id="171" dur="1" fill="hold">
                                          <p:stCondLst>
                                            <p:cond delay="0"/>
                                          </p:stCondLst>
                                        </p:cTn>
                                        <p:tgtEl>
                                          <p:spTgt spid="19459">
                                            <p:txEl>
                                              <p:pRg st="1" end="1"/>
                                            </p:txEl>
                                          </p:spTgt>
                                        </p:tgtEl>
                                        <p:attrNameLst>
                                          <p:attrName>style.visibility</p:attrName>
                                        </p:attrNameLst>
                                      </p:cBhvr>
                                      <p:to>
                                        <p:strVal val="visible"/>
                                      </p:to>
                                    </p:set>
                                    <p:anim calcmode="lin" valueType="num">
                                      <p:cBhvr additive="base">
                                        <p:cTn id="172"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73"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6" fill="hold" nodeType="afterEffect">
                                  <p:stCondLst>
                                    <p:cond delay="0"/>
                                  </p:stCondLst>
                                  <p:childTnLst>
                                    <p:set>
                                      <p:cBhvr>
                                        <p:cTn id="176" dur="1" fill="hold">
                                          <p:stCondLst>
                                            <p:cond delay="0"/>
                                          </p:stCondLst>
                                        </p:cTn>
                                        <p:tgtEl>
                                          <p:spTgt spid="19459">
                                            <p:txEl>
                                              <p:pRg st="2" end="2"/>
                                            </p:txEl>
                                          </p:spTgt>
                                        </p:tgtEl>
                                        <p:attrNameLst>
                                          <p:attrName>style.visibility</p:attrName>
                                        </p:attrNameLst>
                                      </p:cBhvr>
                                      <p:to>
                                        <p:strVal val="visible"/>
                                      </p:to>
                                    </p:set>
                                    <p:anim calcmode="lin" valueType="num">
                                      <p:cBhvr additive="base">
                                        <p:cTn id="177"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17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6" fill="hold" nodeType="afterEffect">
                                  <p:stCondLst>
                                    <p:cond delay="0"/>
                                  </p:stCondLst>
                                  <p:childTnLst>
                                    <p:set>
                                      <p:cBhvr>
                                        <p:cTn id="181" dur="1" fill="hold">
                                          <p:stCondLst>
                                            <p:cond delay="0"/>
                                          </p:stCondLst>
                                        </p:cTn>
                                        <p:tgtEl>
                                          <p:spTgt spid="19459">
                                            <p:txEl>
                                              <p:pRg st="3" end="3"/>
                                            </p:txEl>
                                          </p:spTgt>
                                        </p:tgtEl>
                                        <p:attrNameLst>
                                          <p:attrName>style.visibility</p:attrName>
                                        </p:attrNameLst>
                                      </p:cBhvr>
                                      <p:to>
                                        <p:strVal val="visible"/>
                                      </p:to>
                                    </p:set>
                                    <p:anim calcmode="lin" valueType="num">
                                      <p:cBhvr additive="base">
                                        <p:cTn id="182" dur="5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183"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6" fill="hold" nodeType="afterEffect">
                                  <p:stCondLst>
                                    <p:cond delay="0"/>
                                  </p:stCondLst>
                                  <p:childTnLst>
                                    <p:set>
                                      <p:cBhvr>
                                        <p:cTn id="186" dur="1" fill="hold">
                                          <p:stCondLst>
                                            <p:cond delay="0"/>
                                          </p:stCondLst>
                                        </p:cTn>
                                        <p:tgtEl>
                                          <p:spTgt spid="19459">
                                            <p:txEl>
                                              <p:pRg st="4" end="4"/>
                                            </p:txEl>
                                          </p:spTgt>
                                        </p:tgtEl>
                                        <p:attrNameLst>
                                          <p:attrName>style.visibility</p:attrName>
                                        </p:attrNameLst>
                                      </p:cBhvr>
                                      <p:to>
                                        <p:strVal val="visible"/>
                                      </p:to>
                                    </p:set>
                                    <p:anim calcmode="lin" valueType="num">
                                      <p:cBhvr additive="base">
                                        <p:cTn id="187" dur="500" fill="hold"/>
                                        <p:tgtEl>
                                          <p:spTgt spid="19459">
                                            <p:txEl>
                                              <p:pRg st="4" end="4"/>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6" fill="hold" nodeType="afterEffect">
                                  <p:stCondLst>
                                    <p:cond delay="0"/>
                                  </p:stCondLst>
                                  <p:childTnLst>
                                    <p:set>
                                      <p:cBhvr>
                                        <p:cTn id="191" dur="1" fill="hold">
                                          <p:stCondLst>
                                            <p:cond delay="0"/>
                                          </p:stCondLst>
                                        </p:cTn>
                                        <p:tgtEl>
                                          <p:spTgt spid="19459">
                                            <p:txEl>
                                              <p:pRg st="5" end="5"/>
                                            </p:txEl>
                                          </p:spTgt>
                                        </p:tgtEl>
                                        <p:attrNameLst>
                                          <p:attrName>style.visibility</p:attrName>
                                        </p:attrNameLst>
                                      </p:cBhvr>
                                      <p:to>
                                        <p:strVal val="visible"/>
                                      </p:to>
                                    </p:set>
                                    <p:anim calcmode="lin" valueType="num">
                                      <p:cBhvr additive="base">
                                        <p:cTn id="192" dur="500" fill="hold"/>
                                        <p:tgtEl>
                                          <p:spTgt spid="19459">
                                            <p:txEl>
                                              <p:pRg st="5" end="5"/>
                                            </p:txEl>
                                          </p:spTgt>
                                        </p:tgtEl>
                                        <p:attrNameLst>
                                          <p:attrName>ppt_x</p:attrName>
                                        </p:attrNameLst>
                                      </p:cBhvr>
                                      <p:tavLst>
                                        <p:tav tm="0">
                                          <p:val>
                                            <p:strVal val="1+#ppt_w/2"/>
                                          </p:val>
                                        </p:tav>
                                        <p:tav tm="100000">
                                          <p:val>
                                            <p:strVal val="#ppt_x"/>
                                          </p:val>
                                        </p:tav>
                                      </p:tavLst>
                                    </p:anim>
                                    <p:anim calcmode="lin" valueType="num">
                                      <p:cBhvr additive="base">
                                        <p:cTn id="193"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6" fill="hold" nodeType="afterEffect">
                                  <p:stCondLst>
                                    <p:cond delay="0"/>
                                  </p:stCondLst>
                                  <p:childTnLst>
                                    <p:set>
                                      <p:cBhvr>
                                        <p:cTn id="196" dur="1" fill="hold">
                                          <p:stCondLst>
                                            <p:cond delay="0"/>
                                          </p:stCondLst>
                                        </p:cTn>
                                        <p:tgtEl>
                                          <p:spTgt spid="19459">
                                            <p:txEl>
                                              <p:pRg st="6" end="6"/>
                                            </p:txEl>
                                          </p:spTgt>
                                        </p:tgtEl>
                                        <p:attrNameLst>
                                          <p:attrName>style.visibility</p:attrName>
                                        </p:attrNameLst>
                                      </p:cBhvr>
                                      <p:to>
                                        <p:strVal val="visible"/>
                                      </p:to>
                                    </p:set>
                                    <p:anim calcmode="lin" valueType="num">
                                      <p:cBhvr additive="base">
                                        <p:cTn id="197" dur="500" fill="hold"/>
                                        <p:tgtEl>
                                          <p:spTgt spid="19459">
                                            <p:txEl>
                                              <p:pRg st="6" end="6"/>
                                            </p:txEl>
                                          </p:spTgt>
                                        </p:tgtEl>
                                        <p:attrNameLst>
                                          <p:attrName>ppt_x</p:attrName>
                                        </p:attrNameLst>
                                      </p:cBhvr>
                                      <p:tavLst>
                                        <p:tav tm="0">
                                          <p:val>
                                            <p:strVal val="1+#ppt_w/2"/>
                                          </p:val>
                                        </p:tav>
                                        <p:tav tm="100000">
                                          <p:val>
                                            <p:strVal val="#ppt_x"/>
                                          </p:val>
                                        </p:tav>
                                      </p:tavLst>
                                    </p:anim>
                                    <p:anim calcmode="lin" valueType="num">
                                      <p:cBhvr additive="base">
                                        <p:cTn id="198"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6" fill="hold" nodeType="afterEffect">
                                  <p:stCondLst>
                                    <p:cond delay="0"/>
                                  </p:stCondLst>
                                  <p:childTnLst>
                                    <p:set>
                                      <p:cBhvr>
                                        <p:cTn id="201" dur="1" fill="hold">
                                          <p:stCondLst>
                                            <p:cond delay="0"/>
                                          </p:stCondLst>
                                        </p:cTn>
                                        <p:tgtEl>
                                          <p:spTgt spid="19459">
                                            <p:txEl>
                                              <p:pRg st="7" end="7"/>
                                            </p:txEl>
                                          </p:spTgt>
                                        </p:tgtEl>
                                        <p:attrNameLst>
                                          <p:attrName>style.visibility</p:attrName>
                                        </p:attrNameLst>
                                      </p:cBhvr>
                                      <p:to>
                                        <p:strVal val="visible"/>
                                      </p:to>
                                    </p:set>
                                    <p:anim calcmode="lin" valueType="num">
                                      <p:cBhvr additive="base">
                                        <p:cTn id="202" dur="500" fill="hold"/>
                                        <p:tgtEl>
                                          <p:spTgt spid="19459">
                                            <p:txEl>
                                              <p:pRg st="7" end="7"/>
                                            </p:txEl>
                                          </p:spTgt>
                                        </p:tgtEl>
                                        <p:attrNameLst>
                                          <p:attrName>ppt_x</p:attrName>
                                        </p:attrNameLst>
                                      </p:cBhvr>
                                      <p:tavLst>
                                        <p:tav tm="0">
                                          <p:val>
                                            <p:strVal val="1+#ppt_w/2"/>
                                          </p:val>
                                        </p:tav>
                                        <p:tav tm="100000">
                                          <p:val>
                                            <p:strVal val="#ppt_x"/>
                                          </p:val>
                                        </p:tav>
                                      </p:tavLst>
                                    </p:anim>
                                    <p:anim calcmode="lin" valueType="num">
                                      <p:cBhvr additive="base">
                                        <p:cTn id="203"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6" fill="hold" nodeType="afterEffect">
                                  <p:stCondLst>
                                    <p:cond delay="0"/>
                                  </p:stCondLst>
                                  <p:childTnLst>
                                    <p:set>
                                      <p:cBhvr>
                                        <p:cTn id="206" dur="1" fill="hold">
                                          <p:stCondLst>
                                            <p:cond delay="0"/>
                                          </p:stCondLst>
                                        </p:cTn>
                                        <p:tgtEl>
                                          <p:spTgt spid="19459">
                                            <p:txEl>
                                              <p:pRg st="8" end="8"/>
                                            </p:txEl>
                                          </p:spTgt>
                                        </p:tgtEl>
                                        <p:attrNameLst>
                                          <p:attrName>style.visibility</p:attrName>
                                        </p:attrNameLst>
                                      </p:cBhvr>
                                      <p:to>
                                        <p:strVal val="visible"/>
                                      </p:to>
                                    </p:set>
                                    <p:anim calcmode="lin" valueType="num">
                                      <p:cBhvr additive="base">
                                        <p:cTn id="207" dur="500" fill="hold"/>
                                        <p:tgtEl>
                                          <p:spTgt spid="19459">
                                            <p:txEl>
                                              <p:pRg st="8" end="8"/>
                                            </p:txEl>
                                          </p:spTgt>
                                        </p:tgtEl>
                                        <p:attrNameLst>
                                          <p:attrName>ppt_x</p:attrName>
                                        </p:attrNameLst>
                                      </p:cBhvr>
                                      <p:tavLst>
                                        <p:tav tm="0">
                                          <p:val>
                                            <p:strVal val="1+#ppt_w/2"/>
                                          </p:val>
                                        </p:tav>
                                        <p:tav tm="100000">
                                          <p:val>
                                            <p:strVal val="#ppt_x"/>
                                          </p:val>
                                        </p:tav>
                                      </p:tavLst>
                                    </p:anim>
                                    <p:anim calcmode="lin" valueType="num">
                                      <p:cBhvr additive="base">
                                        <p:cTn id="208" dur="5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6" fill="hold" nodeType="afterEffect">
                                  <p:stCondLst>
                                    <p:cond delay="0"/>
                                  </p:stCondLst>
                                  <p:childTnLst>
                                    <p:set>
                                      <p:cBhvr>
                                        <p:cTn id="211" dur="1" fill="hold">
                                          <p:stCondLst>
                                            <p:cond delay="0"/>
                                          </p:stCondLst>
                                        </p:cTn>
                                        <p:tgtEl>
                                          <p:spTgt spid="19459">
                                            <p:txEl>
                                              <p:pRg st="9" end="9"/>
                                            </p:txEl>
                                          </p:spTgt>
                                        </p:tgtEl>
                                        <p:attrNameLst>
                                          <p:attrName>style.visibility</p:attrName>
                                        </p:attrNameLst>
                                      </p:cBhvr>
                                      <p:to>
                                        <p:strVal val="visible"/>
                                      </p:to>
                                    </p:set>
                                    <p:anim calcmode="lin" valueType="num">
                                      <p:cBhvr additive="base">
                                        <p:cTn id="212" dur="500" fill="hold"/>
                                        <p:tgtEl>
                                          <p:spTgt spid="19459">
                                            <p:txEl>
                                              <p:pRg st="9" end="9"/>
                                            </p:txEl>
                                          </p:spTgt>
                                        </p:tgtEl>
                                        <p:attrNameLst>
                                          <p:attrName>ppt_x</p:attrName>
                                        </p:attrNameLst>
                                      </p:cBhvr>
                                      <p:tavLst>
                                        <p:tav tm="0">
                                          <p:val>
                                            <p:strVal val="1+#ppt_w/2"/>
                                          </p:val>
                                        </p:tav>
                                        <p:tav tm="100000">
                                          <p:val>
                                            <p:strVal val="#ppt_x"/>
                                          </p:val>
                                        </p:tav>
                                      </p:tavLst>
                                    </p:anim>
                                    <p:anim calcmode="lin" valueType="num">
                                      <p:cBhvr additive="base">
                                        <p:cTn id="213" dur="500" fill="hold"/>
                                        <p:tgtEl>
                                          <p:spTgt spid="19459">
                                            <p:txEl>
                                              <p:pRg st="9" end="9"/>
                                            </p:txEl>
                                          </p:spTgt>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6" fill="hold" nodeType="afterEffect">
                                  <p:stCondLst>
                                    <p:cond delay="0"/>
                                  </p:stCondLst>
                                  <p:childTnLst>
                                    <p:set>
                                      <p:cBhvr>
                                        <p:cTn id="216" dur="1" fill="hold">
                                          <p:stCondLst>
                                            <p:cond delay="0"/>
                                          </p:stCondLst>
                                        </p:cTn>
                                        <p:tgtEl>
                                          <p:spTgt spid="19459">
                                            <p:txEl>
                                              <p:pRg st="10" end="10"/>
                                            </p:txEl>
                                          </p:spTgt>
                                        </p:tgtEl>
                                        <p:attrNameLst>
                                          <p:attrName>style.visibility</p:attrName>
                                        </p:attrNameLst>
                                      </p:cBhvr>
                                      <p:to>
                                        <p:strVal val="visible"/>
                                      </p:to>
                                    </p:set>
                                    <p:anim calcmode="lin" valueType="num">
                                      <p:cBhvr additive="base">
                                        <p:cTn id="217" dur="500" fill="hold"/>
                                        <p:tgtEl>
                                          <p:spTgt spid="19459">
                                            <p:txEl>
                                              <p:pRg st="10" end="10"/>
                                            </p:txEl>
                                          </p:spTgt>
                                        </p:tgtEl>
                                        <p:attrNameLst>
                                          <p:attrName>ppt_x</p:attrName>
                                        </p:attrNameLst>
                                      </p:cBhvr>
                                      <p:tavLst>
                                        <p:tav tm="0">
                                          <p:val>
                                            <p:strVal val="1+#ppt_w/2"/>
                                          </p:val>
                                        </p:tav>
                                        <p:tav tm="100000">
                                          <p:val>
                                            <p:strVal val="#ppt_x"/>
                                          </p:val>
                                        </p:tav>
                                      </p:tavLst>
                                    </p:anim>
                                    <p:anim calcmode="lin" valueType="num">
                                      <p:cBhvr additive="base">
                                        <p:cTn id="218" dur="500" fill="hold"/>
                                        <p:tgtEl>
                                          <p:spTgt spid="19459">
                                            <p:txEl>
                                              <p:pRg st="10" end="10"/>
                                            </p:txEl>
                                          </p:spTgt>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6" fill="hold" nodeType="afterEffect">
                                  <p:stCondLst>
                                    <p:cond delay="0"/>
                                  </p:stCondLst>
                                  <p:childTnLst>
                                    <p:set>
                                      <p:cBhvr>
                                        <p:cTn id="221" dur="1" fill="hold">
                                          <p:stCondLst>
                                            <p:cond delay="0"/>
                                          </p:stCondLst>
                                        </p:cTn>
                                        <p:tgtEl>
                                          <p:spTgt spid="19459">
                                            <p:txEl>
                                              <p:pRg st="11" end="11"/>
                                            </p:txEl>
                                          </p:spTgt>
                                        </p:tgtEl>
                                        <p:attrNameLst>
                                          <p:attrName>style.visibility</p:attrName>
                                        </p:attrNameLst>
                                      </p:cBhvr>
                                      <p:to>
                                        <p:strVal val="visible"/>
                                      </p:to>
                                    </p:set>
                                    <p:anim calcmode="lin" valueType="num">
                                      <p:cBhvr additive="base">
                                        <p:cTn id="222" dur="500" fill="hold"/>
                                        <p:tgtEl>
                                          <p:spTgt spid="19459">
                                            <p:txEl>
                                              <p:pRg st="11" end="11"/>
                                            </p:txEl>
                                          </p:spTgt>
                                        </p:tgtEl>
                                        <p:attrNameLst>
                                          <p:attrName>ppt_x</p:attrName>
                                        </p:attrNameLst>
                                      </p:cBhvr>
                                      <p:tavLst>
                                        <p:tav tm="0">
                                          <p:val>
                                            <p:strVal val="1+#ppt_w/2"/>
                                          </p:val>
                                        </p:tav>
                                        <p:tav tm="100000">
                                          <p:val>
                                            <p:strVal val="#ppt_x"/>
                                          </p:val>
                                        </p:tav>
                                      </p:tavLst>
                                    </p:anim>
                                    <p:anim calcmode="lin" valueType="num">
                                      <p:cBhvr additive="base">
                                        <p:cTn id="223" dur="500" fill="hold"/>
                                        <p:tgtEl>
                                          <p:spTgt spid="19459">
                                            <p:txEl>
                                              <p:pRg st="11" end="11"/>
                                            </p:txEl>
                                          </p:spTgt>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6" fill="hold" nodeType="afterEffect">
                                  <p:stCondLst>
                                    <p:cond delay="0"/>
                                  </p:stCondLst>
                                  <p:childTnLst>
                                    <p:set>
                                      <p:cBhvr>
                                        <p:cTn id="226" dur="1" fill="hold">
                                          <p:stCondLst>
                                            <p:cond delay="0"/>
                                          </p:stCondLst>
                                        </p:cTn>
                                        <p:tgtEl>
                                          <p:spTgt spid="19459">
                                            <p:txEl>
                                              <p:pRg st="12" end="12"/>
                                            </p:txEl>
                                          </p:spTgt>
                                        </p:tgtEl>
                                        <p:attrNameLst>
                                          <p:attrName>style.visibility</p:attrName>
                                        </p:attrNameLst>
                                      </p:cBhvr>
                                      <p:to>
                                        <p:strVal val="visible"/>
                                      </p:to>
                                    </p:set>
                                    <p:anim calcmode="lin" valueType="num">
                                      <p:cBhvr additive="base">
                                        <p:cTn id="227" dur="500" fill="hold"/>
                                        <p:tgtEl>
                                          <p:spTgt spid="19459">
                                            <p:txEl>
                                              <p:pRg st="12" end="12"/>
                                            </p:txEl>
                                          </p:spTgt>
                                        </p:tgtEl>
                                        <p:attrNameLst>
                                          <p:attrName>ppt_x</p:attrName>
                                        </p:attrNameLst>
                                      </p:cBhvr>
                                      <p:tavLst>
                                        <p:tav tm="0">
                                          <p:val>
                                            <p:strVal val="1+#ppt_w/2"/>
                                          </p:val>
                                        </p:tav>
                                        <p:tav tm="100000">
                                          <p:val>
                                            <p:strVal val="#ppt_x"/>
                                          </p:val>
                                        </p:tav>
                                      </p:tavLst>
                                    </p:anim>
                                    <p:anim calcmode="lin" valueType="num">
                                      <p:cBhvr additive="base">
                                        <p:cTn id="228" dur="500" fill="hold"/>
                                        <p:tgtEl>
                                          <p:spTgt spid="19459">
                                            <p:txEl>
                                              <p:pRg st="12" end="12"/>
                                            </p:txEl>
                                          </p:spTgt>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6" fill="hold" nodeType="afterEffect">
                                  <p:stCondLst>
                                    <p:cond delay="0"/>
                                  </p:stCondLst>
                                  <p:childTnLst>
                                    <p:set>
                                      <p:cBhvr>
                                        <p:cTn id="231" dur="1" fill="hold">
                                          <p:stCondLst>
                                            <p:cond delay="0"/>
                                          </p:stCondLst>
                                        </p:cTn>
                                        <p:tgtEl>
                                          <p:spTgt spid="19459">
                                            <p:txEl>
                                              <p:pRg st="13" end="13"/>
                                            </p:txEl>
                                          </p:spTgt>
                                        </p:tgtEl>
                                        <p:attrNameLst>
                                          <p:attrName>style.visibility</p:attrName>
                                        </p:attrNameLst>
                                      </p:cBhvr>
                                      <p:to>
                                        <p:strVal val="visible"/>
                                      </p:to>
                                    </p:set>
                                    <p:anim calcmode="lin" valueType="num">
                                      <p:cBhvr additive="base">
                                        <p:cTn id="232" dur="500" fill="hold"/>
                                        <p:tgtEl>
                                          <p:spTgt spid="19459">
                                            <p:txEl>
                                              <p:pRg st="13" end="13"/>
                                            </p:txEl>
                                          </p:spTgt>
                                        </p:tgtEl>
                                        <p:attrNameLst>
                                          <p:attrName>ppt_x</p:attrName>
                                        </p:attrNameLst>
                                      </p:cBhvr>
                                      <p:tavLst>
                                        <p:tav tm="0">
                                          <p:val>
                                            <p:strVal val="1+#ppt_w/2"/>
                                          </p:val>
                                        </p:tav>
                                        <p:tav tm="100000">
                                          <p:val>
                                            <p:strVal val="#ppt_x"/>
                                          </p:val>
                                        </p:tav>
                                      </p:tavLst>
                                    </p:anim>
                                    <p:anim calcmode="lin" valueType="num">
                                      <p:cBhvr additive="base">
                                        <p:cTn id="233" dur="500" fill="hold"/>
                                        <p:tgtEl>
                                          <p:spTgt spid="19459">
                                            <p:txEl>
                                              <p:pRg st="13" end="13"/>
                                            </p:txEl>
                                          </p:spTgt>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6" fill="hold" nodeType="afterEffect">
                                  <p:stCondLst>
                                    <p:cond delay="0"/>
                                  </p:stCondLst>
                                  <p:childTnLst>
                                    <p:set>
                                      <p:cBhvr>
                                        <p:cTn id="236" dur="1" fill="hold">
                                          <p:stCondLst>
                                            <p:cond delay="0"/>
                                          </p:stCondLst>
                                        </p:cTn>
                                        <p:tgtEl>
                                          <p:spTgt spid="19459">
                                            <p:txEl>
                                              <p:pRg st="14" end="14"/>
                                            </p:txEl>
                                          </p:spTgt>
                                        </p:tgtEl>
                                        <p:attrNameLst>
                                          <p:attrName>style.visibility</p:attrName>
                                        </p:attrNameLst>
                                      </p:cBhvr>
                                      <p:to>
                                        <p:strVal val="visible"/>
                                      </p:to>
                                    </p:set>
                                    <p:anim calcmode="lin" valueType="num">
                                      <p:cBhvr additive="base">
                                        <p:cTn id="237" dur="500" fill="hold"/>
                                        <p:tgtEl>
                                          <p:spTgt spid="19459">
                                            <p:txEl>
                                              <p:pRg st="14" end="14"/>
                                            </p:txEl>
                                          </p:spTgt>
                                        </p:tgtEl>
                                        <p:attrNameLst>
                                          <p:attrName>ppt_x</p:attrName>
                                        </p:attrNameLst>
                                      </p:cBhvr>
                                      <p:tavLst>
                                        <p:tav tm="0">
                                          <p:val>
                                            <p:strVal val="1+#ppt_w/2"/>
                                          </p:val>
                                        </p:tav>
                                        <p:tav tm="100000">
                                          <p:val>
                                            <p:strVal val="#ppt_x"/>
                                          </p:val>
                                        </p:tav>
                                      </p:tavLst>
                                    </p:anim>
                                    <p:anim calcmode="lin" valueType="num">
                                      <p:cBhvr additive="base">
                                        <p:cTn id="238" dur="500" fill="hold"/>
                                        <p:tgtEl>
                                          <p:spTgt spid="19459">
                                            <p:txEl>
                                              <p:pRg st="14" end="14"/>
                                            </p:txEl>
                                          </p:spTgt>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6" fill="hold" nodeType="afterEffect">
                                  <p:stCondLst>
                                    <p:cond delay="0"/>
                                  </p:stCondLst>
                                  <p:childTnLst>
                                    <p:set>
                                      <p:cBhvr>
                                        <p:cTn id="241" dur="1" fill="hold">
                                          <p:stCondLst>
                                            <p:cond delay="0"/>
                                          </p:stCondLst>
                                        </p:cTn>
                                        <p:tgtEl>
                                          <p:spTgt spid="19459">
                                            <p:txEl>
                                              <p:pRg st="15" end="15"/>
                                            </p:txEl>
                                          </p:spTgt>
                                        </p:tgtEl>
                                        <p:attrNameLst>
                                          <p:attrName>style.visibility</p:attrName>
                                        </p:attrNameLst>
                                      </p:cBhvr>
                                      <p:to>
                                        <p:strVal val="visible"/>
                                      </p:to>
                                    </p:set>
                                    <p:anim calcmode="lin" valueType="num">
                                      <p:cBhvr additive="base">
                                        <p:cTn id="242" dur="500" fill="hold"/>
                                        <p:tgtEl>
                                          <p:spTgt spid="19459">
                                            <p:txEl>
                                              <p:pRg st="15" end="15"/>
                                            </p:txEl>
                                          </p:spTgt>
                                        </p:tgtEl>
                                        <p:attrNameLst>
                                          <p:attrName>ppt_x</p:attrName>
                                        </p:attrNameLst>
                                      </p:cBhvr>
                                      <p:tavLst>
                                        <p:tav tm="0">
                                          <p:val>
                                            <p:strVal val="1+#ppt_w/2"/>
                                          </p:val>
                                        </p:tav>
                                        <p:tav tm="100000">
                                          <p:val>
                                            <p:strVal val="#ppt_x"/>
                                          </p:val>
                                        </p:tav>
                                      </p:tavLst>
                                    </p:anim>
                                    <p:anim calcmode="lin" valueType="num">
                                      <p:cBhvr additive="base">
                                        <p:cTn id="243" dur="500" fill="hold"/>
                                        <p:tgtEl>
                                          <p:spTgt spid="19459">
                                            <p:txEl>
                                              <p:pRg st="15" end="15"/>
                                            </p:txEl>
                                          </p:spTgt>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6" fill="hold" nodeType="afterEffect">
                                  <p:stCondLst>
                                    <p:cond delay="0"/>
                                  </p:stCondLst>
                                  <p:childTnLst>
                                    <p:set>
                                      <p:cBhvr>
                                        <p:cTn id="246" dur="1" fill="hold">
                                          <p:stCondLst>
                                            <p:cond delay="0"/>
                                          </p:stCondLst>
                                        </p:cTn>
                                        <p:tgtEl>
                                          <p:spTgt spid="19459">
                                            <p:txEl>
                                              <p:pRg st="16" end="16"/>
                                            </p:txEl>
                                          </p:spTgt>
                                        </p:tgtEl>
                                        <p:attrNameLst>
                                          <p:attrName>style.visibility</p:attrName>
                                        </p:attrNameLst>
                                      </p:cBhvr>
                                      <p:to>
                                        <p:strVal val="visible"/>
                                      </p:to>
                                    </p:set>
                                    <p:anim calcmode="lin" valueType="num">
                                      <p:cBhvr additive="base">
                                        <p:cTn id="247" dur="500" fill="hold"/>
                                        <p:tgtEl>
                                          <p:spTgt spid="19459">
                                            <p:txEl>
                                              <p:pRg st="16" end="16"/>
                                            </p:txEl>
                                          </p:spTgt>
                                        </p:tgtEl>
                                        <p:attrNameLst>
                                          <p:attrName>ppt_x</p:attrName>
                                        </p:attrNameLst>
                                      </p:cBhvr>
                                      <p:tavLst>
                                        <p:tav tm="0">
                                          <p:val>
                                            <p:strVal val="1+#ppt_w/2"/>
                                          </p:val>
                                        </p:tav>
                                        <p:tav tm="100000">
                                          <p:val>
                                            <p:strVal val="#ppt_x"/>
                                          </p:val>
                                        </p:tav>
                                      </p:tavLst>
                                    </p:anim>
                                    <p:anim calcmode="lin" valueType="num">
                                      <p:cBhvr additive="base">
                                        <p:cTn id="248" dur="500" fill="hold"/>
                                        <p:tgtEl>
                                          <p:spTgt spid="1945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28588" y="58738"/>
            <a:ext cx="8801100" cy="944562"/>
          </a:xfrm>
          <a:prstGeom prst="rect">
            <a:avLst/>
          </a:prstGeom>
          <a:noFill/>
          <a:ln w="9525">
            <a:noFill/>
            <a:round/>
            <a:headEnd/>
            <a:tailEnd/>
          </a:ln>
        </p:spPr>
        <p:txBody>
          <a:bodyPr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rPr>
              <a:t>How could Metadata help on ROI for product placement?</a:t>
            </a:r>
          </a:p>
        </p:txBody>
      </p:sp>
      <p:sp>
        <p:nvSpPr>
          <p:cNvPr id="22530" name="Text Box 2"/>
          <p:cNvSpPr txBox="1">
            <a:spLocks noChangeArrowheads="1"/>
          </p:cNvSpPr>
          <p:nvPr/>
        </p:nvSpPr>
        <p:spPr bwMode="auto">
          <a:xfrm>
            <a:off x="357158" y="500042"/>
            <a:ext cx="8572500" cy="1000125"/>
          </a:xfrm>
          <a:prstGeom prst="rect">
            <a:avLst/>
          </a:prstGeom>
          <a:noFill/>
          <a:ln w="9525">
            <a:noFill/>
            <a:round/>
            <a:headEnd/>
            <a:tailEnd/>
          </a:ln>
        </p:spPr>
        <p:txBody>
          <a:bodyPr lIns="90000" tIns="46800" rIns="90000" bIns="4680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rPr>
              <a:t>If product placement was captured for each production </a:t>
            </a:r>
            <a:r>
              <a:rPr lang="en-GB" sz="2800" b="1" dirty="0">
                <a:solidFill>
                  <a:srgbClr val="000000"/>
                </a:solidFill>
              </a:rPr>
              <a:t>and in a standardised format,</a:t>
            </a:r>
            <a:r>
              <a:rPr lang="en-GB" sz="2800" dirty="0">
                <a:solidFill>
                  <a:srgbClr val="000000"/>
                </a:solidFill>
              </a:rPr>
              <a:t> new possibilities and business models could emerge to aid in ROI opportunities.</a:t>
            </a:r>
          </a:p>
          <a:p>
            <a:pPr marL="0" lvl="1"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marL="0" lvl="1" indent="263525">
              <a:spcBef>
                <a:spcPts val="4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endParaRPr>
          </a:p>
          <a:p>
            <a:pPr marL="0" lvl="1" indent="263525">
              <a:spcBef>
                <a:spcPts val="4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endParaRPr>
          </a:p>
          <a:p>
            <a:pPr marL="0" lvl="1" indent="263525">
              <a:spcBef>
                <a:spcPts val="4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endParaRPr>
          </a:p>
          <a:p>
            <a:pPr marL="0" lvl="1"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rPr>
              <a:t>	 </a:t>
            </a:r>
          </a:p>
          <a:p>
            <a:pPr indent="263525">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rPr>
              <a:t> </a:t>
            </a:r>
          </a:p>
          <a:p>
            <a:pPr indent="263525">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a:p>
            <a:pPr indent="263525">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dirty="0">
              <a:solidFill>
                <a:srgbClr val="000000"/>
              </a:solidFill>
            </a:endParaRPr>
          </a:p>
        </p:txBody>
      </p:sp>
      <p:sp>
        <p:nvSpPr>
          <p:cNvPr id="22531" name="AutoShape 3"/>
          <p:cNvSpPr>
            <a:spLocks noChangeArrowheads="1"/>
          </p:cNvSpPr>
          <p:nvPr/>
        </p:nvSpPr>
        <p:spPr bwMode="auto">
          <a:xfrm>
            <a:off x="214282" y="2571744"/>
            <a:ext cx="1928813" cy="1428750"/>
          </a:xfrm>
          <a:prstGeom prst="roundRect">
            <a:avLst>
              <a:gd name="adj" fmla="val 16667"/>
            </a:avLst>
          </a:prstGeom>
          <a:solidFill>
            <a:srgbClr val="4F81BD"/>
          </a:solidFill>
          <a:ln w="9360">
            <a:solidFill>
              <a:srgbClr val="FFFFFF"/>
            </a:solidFill>
            <a:miter lim="800000"/>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FFFFFF"/>
                </a:solidFill>
              </a:rPr>
              <a:t>Standards in Metadata are established, including types of data, method of capturing, etc.</a:t>
            </a:r>
          </a:p>
        </p:txBody>
      </p:sp>
      <p:sp>
        <p:nvSpPr>
          <p:cNvPr id="22532" name="AutoShape 4"/>
          <p:cNvSpPr>
            <a:spLocks noChangeArrowheads="1"/>
          </p:cNvSpPr>
          <p:nvPr/>
        </p:nvSpPr>
        <p:spPr bwMode="auto">
          <a:xfrm>
            <a:off x="2428860" y="2571744"/>
            <a:ext cx="1928813" cy="1428750"/>
          </a:xfrm>
          <a:prstGeom prst="roundRect">
            <a:avLst>
              <a:gd name="adj" fmla="val 16667"/>
            </a:avLst>
          </a:prstGeom>
          <a:solidFill>
            <a:srgbClr val="4F81BD"/>
          </a:solidFill>
          <a:ln w="9360">
            <a:solidFill>
              <a:srgbClr val="FFFFFF"/>
            </a:solidFill>
            <a:miter lim="800000"/>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FFFFFF"/>
                </a:solidFill>
              </a:rPr>
              <a:t>Data is captured in production (including product placement information) and made available .</a:t>
            </a:r>
          </a:p>
        </p:txBody>
      </p:sp>
      <p:sp>
        <p:nvSpPr>
          <p:cNvPr id="22533" name="AutoShape 5"/>
          <p:cNvSpPr>
            <a:spLocks noChangeArrowheads="1"/>
          </p:cNvSpPr>
          <p:nvPr/>
        </p:nvSpPr>
        <p:spPr bwMode="auto">
          <a:xfrm>
            <a:off x="4714876" y="2571744"/>
            <a:ext cx="1928813" cy="1428750"/>
          </a:xfrm>
          <a:prstGeom prst="roundRect">
            <a:avLst>
              <a:gd name="adj" fmla="val 16667"/>
            </a:avLst>
          </a:prstGeom>
          <a:solidFill>
            <a:srgbClr val="4F81BD"/>
          </a:solidFill>
          <a:ln w="9360">
            <a:solidFill>
              <a:srgbClr val="FFFFFF"/>
            </a:solidFill>
            <a:miter lim="800000"/>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FFFFFF"/>
                </a:solidFill>
              </a:rPr>
              <a:t>New or existing businesses can access the data for new ways of ROI for brands, and new ways of value to audience</a:t>
            </a:r>
          </a:p>
        </p:txBody>
      </p:sp>
      <p:sp>
        <p:nvSpPr>
          <p:cNvPr id="22534" name="AutoShape 6"/>
          <p:cNvSpPr>
            <a:spLocks noChangeArrowheads="1"/>
          </p:cNvSpPr>
          <p:nvPr/>
        </p:nvSpPr>
        <p:spPr bwMode="auto">
          <a:xfrm>
            <a:off x="7000892" y="2571744"/>
            <a:ext cx="1928813" cy="1428750"/>
          </a:xfrm>
          <a:prstGeom prst="roundRect">
            <a:avLst>
              <a:gd name="adj" fmla="val 16667"/>
            </a:avLst>
          </a:prstGeom>
          <a:solidFill>
            <a:srgbClr val="4F81BD"/>
          </a:solidFill>
          <a:ln w="9360">
            <a:solidFill>
              <a:srgbClr val="FFFFFF"/>
            </a:solidFill>
            <a:miter lim="800000"/>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FFFFFF"/>
                </a:solidFill>
              </a:rPr>
              <a:t>Enhanced offering to potential brand partners in film financing</a:t>
            </a:r>
          </a:p>
        </p:txBody>
      </p:sp>
      <p:sp>
        <p:nvSpPr>
          <p:cNvPr id="14344" name="AutoShape 7"/>
          <p:cNvSpPr>
            <a:spLocks noChangeArrowheads="1"/>
          </p:cNvSpPr>
          <p:nvPr/>
        </p:nvSpPr>
        <p:spPr bwMode="auto">
          <a:xfrm>
            <a:off x="2143108" y="2928934"/>
            <a:ext cx="285750" cy="714375"/>
          </a:xfrm>
          <a:prstGeom prst="chevron">
            <a:avLst>
              <a:gd name="adj" fmla="val 50000"/>
            </a:avLst>
          </a:prstGeom>
          <a:solidFill>
            <a:srgbClr val="4F81BD"/>
          </a:solidFill>
          <a:ln w="9360">
            <a:solidFill>
              <a:srgbClr val="FFFFFF"/>
            </a:solidFill>
            <a:round/>
            <a:headEnd/>
            <a:tailEnd/>
          </a:ln>
        </p:spPr>
        <p:txBody>
          <a:bodyPr wrap="none" anchor="ctr"/>
          <a:lstStyle/>
          <a:p>
            <a:endParaRPr lang="en-US"/>
          </a:p>
        </p:txBody>
      </p:sp>
      <p:sp>
        <p:nvSpPr>
          <p:cNvPr id="14345" name="AutoShape 8"/>
          <p:cNvSpPr>
            <a:spLocks noChangeArrowheads="1"/>
          </p:cNvSpPr>
          <p:nvPr/>
        </p:nvSpPr>
        <p:spPr bwMode="auto">
          <a:xfrm>
            <a:off x="4357686" y="2928934"/>
            <a:ext cx="285750" cy="714375"/>
          </a:xfrm>
          <a:prstGeom prst="chevron">
            <a:avLst>
              <a:gd name="adj" fmla="val 50000"/>
            </a:avLst>
          </a:prstGeom>
          <a:solidFill>
            <a:srgbClr val="4F81BD"/>
          </a:solidFill>
          <a:ln w="9360">
            <a:solidFill>
              <a:srgbClr val="FFFFFF"/>
            </a:solidFill>
            <a:round/>
            <a:headEnd/>
            <a:tailEnd/>
          </a:ln>
        </p:spPr>
        <p:txBody>
          <a:bodyPr wrap="none" anchor="ctr"/>
          <a:lstStyle/>
          <a:p>
            <a:endParaRPr lang="en-US"/>
          </a:p>
        </p:txBody>
      </p:sp>
      <p:sp>
        <p:nvSpPr>
          <p:cNvPr id="14346" name="AutoShape 9"/>
          <p:cNvSpPr>
            <a:spLocks noChangeArrowheads="1"/>
          </p:cNvSpPr>
          <p:nvPr/>
        </p:nvSpPr>
        <p:spPr bwMode="auto">
          <a:xfrm>
            <a:off x="6643702" y="2928934"/>
            <a:ext cx="285750" cy="714375"/>
          </a:xfrm>
          <a:prstGeom prst="chevron">
            <a:avLst>
              <a:gd name="adj" fmla="val 50000"/>
            </a:avLst>
          </a:prstGeom>
          <a:solidFill>
            <a:srgbClr val="4F81BD"/>
          </a:solidFill>
          <a:ln w="9360">
            <a:solidFill>
              <a:srgbClr val="FFFFFF"/>
            </a:solidFill>
            <a:round/>
            <a:headEnd/>
            <a:tailEnd/>
          </a:ln>
        </p:spPr>
        <p:txBody>
          <a:bodyPr wrap="none" anchor="ctr"/>
          <a:lstStyle/>
          <a:p>
            <a:endParaRPr lang="en-US"/>
          </a:p>
        </p:txBody>
      </p:sp>
      <p:sp>
        <p:nvSpPr>
          <p:cNvPr id="22538" name="Text Box 10"/>
          <p:cNvSpPr txBox="1">
            <a:spLocks noChangeArrowheads="1"/>
          </p:cNvSpPr>
          <p:nvPr/>
        </p:nvSpPr>
        <p:spPr bwMode="auto">
          <a:xfrm>
            <a:off x="0" y="4714884"/>
            <a:ext cx="9144000" cy="642937"/>
          </a:xfrm>
          <a:prstGeom prst="rect">
            <a:avLst/>
          </a:prstGeom>
          <a:noFill/>
          <a:ln w="9525">
            <a:noFill/>
            <a:round/>
            <a:headEnd/>
            <a:tailEnd/>
          </a:ln>
        </p:spPr>
        <p:txBody>
          <a:bodyPr lIns="90000" tIns="46800" rIns="90000" bIns="46800"/>
          <a:lstStyle/>
          <a:p>
            <a:pPr marL="0" lvl="1" indent="263525" algn="ctr">
              <a:spcBef>
                <a:spcPts val="650"/>
              </a:spcBef>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What could it look like for audiences and film investors?</a:t>
            </a:r>
          </a:p>
          <a:p>
            <a:pPr marL="0" lvl="1" indent="263525" algn="ctr">
              <a:spcBef>
                <a:spcPts val="6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marL="0" lvl="1" indent="263525" algn="ctr">
              <a:spcBef>
                <a:spcPts val="6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marL="0" lvl="1" indent="263525" algn="ctr">
              <a:spcBef>
                <a:spcPts val="6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marL="0" lvl="1" indent="263525"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rgbClr val="000000"/>
                </a:solidFill>
              </a:rPr>
              <a:t>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rgbClr val="000000"/>
                </a:solidFill>
              </a:rPr>
              <a:t>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a:p>
            <a:pPr algn="ctr">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600"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25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2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25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additive="repl">
                                        <p:cTn id="28"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143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000" b="1" dirty="0" smtClean="0"/>
              <a:t>Innovative use of metadata for film</a:t>
            </a:r>
            <a:endParaRPr lang="en-GB" sz="4000" b="1" dirty="0"/>
          </a:p>
        </p:txBody>
      </p:sp>
      <p:sp>
        <p:nvSpPr>
          <p:cNvPr id="3" name="Content Placeholder 2"/>
          <p:cNvSpPr>
            <a:spLocks noGrp="1"/>
          </p:cNvSpPr>
          <p:nvPr>
            <p:ph idx="1"/>
          </p:nvPr>
        </p:nvSpPr>
        <p:spPr>
          <a:xfrm>
            <a:off x="457200" y="1600200"/>
            <a:ext cx="8228013" cy="4972072"/>
          </a:xfrm>
        </p:spPr>
        <p:txBody>
          <a:bodyPr>
            <a:normAutofit fontScale="92500"/>
          </a:bodyPr>
          <a:lstStyle/>
          <a:p>
            <a:r>
              <a:rPr lang="en-GB" sz="2600" dirty="0" smtClean="0"/>
              <a:t>Uses metadata that remains persistently and dynamically associated with an item of content (</a:t>
            </a:r>
            <a:r>
              <a:rPr lang="en-GB" sz="2600" i="1" dirty="0" smtClean="0"/>
              <a:t>the film</a:t>
            </a:r>
            <a:r>
              <a:rPr lang="en-GB" sz="2600" dirty="0" smtClean="0"/>
              <a:t>)</a:t>
            </a:r>
          </a:p>
          <a:p>
            <a:pPr>
              <a:buNone/>
            </a:pPr>
            <a:endParaRPr lang="en-GB" sz="1200" dirty="0" smtClean="0"/>
          </a:p>
          <a:p>
            <a:r>
              <a:rPr lang="en-GB" sz="2600" dirty="0" smtClean="0"/>
              <a:t>Has strategic importance that can be used to drive value and support the emergence of new revenue models</a:t>
            </a:r>
          </a:p>
          <a:p>
            <a:pPr>
              <a:buNone/>
            </a:pPr>
            <a:endParaRPr lang="en-GB" sz="1200" dirty="0" smtClean="0"/>
          </a:p>
          <a:p>
            <a:r>
              <a:rPr lang="en-GB" sz="2600" dirty="0" smtClean="0"/>
              <a:t>Helps rights holders develop stronger relationships with their consumers and help identify new commercial opportunities</a:t>
            </a:r>
          </a:p>
          <a:p>
            <a:endParaRPr lang="en-GB" sz="2600" dirty="0"/>
          </a:p>
          <a:p>
            <a:pPr marL="339725" indent="-339725">
              <a:buClr>
                <a:srgbClr val="000099"/>
              </a:buCl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endParaRPr lang="en-GB" sz="2600" b="1" dirty="0" smtClean="0"/>
          </a:p>
          <a:p>
            <a:pPr>
              <a:buNone/>
            </a:pPr>
            <a:endParaRPr lang="en-GB" sz="2400" dirty="0" smtClean="0"/>
          </a:p>
          <a:p>
            <a:pPr>
              <a:buNone/>
            </a:pPr>
            <a:r>
              <a:rPr lang="en-GB" sz="2400" i="1" dirty="0" smtClean="0"/>
              <a:t>	</a:t>
            </a:r>
          </a:p>
          <a:p>
            <a:pPr>
              <a:buNone/>
            </a:pPr>
            <a:r>
              <a:rPr lang="en-GB" sz="2400" i="1" dirty="0" smtClean="0"/>
              <a:t>	</a:t>
            </a:r>
            <a:endParaRPr lang="en-GB"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endParaRPr lang="en-US"/>
          </a:p>
        </p:txBody>
      </p:sp>
      <p:sp>
        <p:nvSpPr>
          <p:cNvPr id="7171" name="Rectangle 3"/>
          <p:cNvSpPr>
            <a:spLocks noGrp="1" noChangeArrowheads="1"/>
          </p:cNvSpPr>
          <p:nvPr>
            <p:ph type="subTitle" idx="1"/>
          </p:nvPr>
        </p:nvSpPr>
        <p:spPr/>
        <p:txBody>
          <a:bodyPr/>
          <a:lstStyle/>
          <a:p>
            <a:endParaRPr lang="en-US"/>
          </a:p>
        </p:txBody>
      </p:sp>
      <p:pic>
        <p:nvPicPr>
          <p:cNvPr id="7172" name="Picture 4" descr="chalet_girl_like_v2_f2"/>
          <p:cNvPicPr>
            <a:picLocks noChangeAspect="1" noChangeArrowheads="1"/>
          </p:cNvPicPr>
          <p:nvPr/>
        </p:nvPicPr>
        <p:blipFill>
          <a:blip r:embed="rId2" cstate="print"/>
          <a:srcRect/>
          <a:stretch>
            <a:fillRect/>
          </a:stretch>
        </p:blipFill>
        <p:spPr bwMode="auto">
          <a:xfrm>
            <a:off x="285720" y="285728"/>
            <a:ext cx="8604250" cy="6165850"/>
          </a:xfrm>
          <a:prstGeom prst="rect">
            <a:avLst/>
          </a:prstGeom>
          <a:noFill/>
        </p:spPr>
      </p:pic>
      <p:sp>
        <p:nvSpPr>
          <p:cNvPr id="7173" name="Text Box 5"/>
          <p:cNvSpPr txBox="1">
            <a:spLocks noChangeArrowheads="1"/>
          </p:cNvSpPr>
          <p:nvPr/>
        </p:nvSpPr>
        <p:spPr bwMode="auto">
          <a:xfrm>
            <a:off x="1357290" y="5715016"/>
            <a:ext cx="6624637" cy="523220"/>
          </a:xfrm>
          <a:prstGeom prst="rect">
            <a:avLst/>
          </a:prstGeom>
          <a:noFill/>
          <a:ln w="9525">
            <a:noFill/>
            <a:miter lim="800000"/>
            <a:headEnd/>
            <a:tailEnd/>
          </a:ln>
          <a:effectLst/>
        </p:spPr>
        <p:txBody>
          <a:bodyPr>
            <a:spAutoFit/>
          </a:bodyPr>
          <a:lstStyle/>
          <a:p>
            <a:pPr algn="ctr">
              <a:spcBef>
                <a:spcPct val="50000"/>
              </a:spcBef>
            </a:pPr>
            <a:r>
              <a:rPr lang="en-GB" sz="2800" b="1" dirty="0" smtClean="0"/>
              <a:t>CHALET GIRL – Release date Feb 2011</a:t>
            </a:r>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n-US"/>
          </a:p>
        </p:txBody>
      </p:sp>
      <p:pic>
        <p:nvPicPr>
          <p:cNvPr id="2052" name="Picture 4" descr="chalet_girl on roxy"/>
          <p:cNvPicPr>
            <a:picLocks noChangeAspect="1" noChangeArrowheads="1"/>
          </p:cNvPicPr>
          <p:nvPr/>
        </p:nvPicPr>
        <p:blipFill>
          <a:blip r:embed="rId2" cstate="print"/>
          <a:srcRect l="7057" r="7643"/>
          <a:stretch>
            <a:fillRect/>
          </a:stretch>
        </p:blipFill>
        <p:spPr bwMode="auto">
          <a:xfrm>
            <a:off x="1042988" y="709613"/>
            <a:ext cx="7056437" cy="6148387"/>
          </a:xfrm>
          <a:prstGeom prst="rect">
            <a:avLst/>
          </a:prstGeom>
          <a:noFill/>
        </p:spPr>
      </p:pic>
      <p:sp>
        <p:nvSpPr>
          <p:cNvPr id="2053" name="Text Box 5"/>
          <p:cNvSpPr txBox="1">
            <a:spLocks noChangeArrowheads="1"/>
          </p:cNvSpPr>
          <p:nvPr/>
        </p:nvSpPr>
        <p:spPr bwMode="auto">
          <a:xfrm>
            <a:off x="1214414" y="142852"/>
            <a:ext cx="6624638" cy="830997"/>
          </a:xfrm>
          <a:prstGeom prst="rect">
            <a:avLst/>
          </a:prstGeom>
          <a:noFill/>
          <a:ln w="9525">
            <a:noFill/>
            <a:miter lim="800000"/>
            <a:headEnd/>
            <a:tailEnd/>
          </a:ln>
          <a:effectLst/>
        </p:spPr>
        <p:txBody>
          <a:bodyPr>
            <a:spAutoFit/>
          </a:bodyPr>
          <a:lstStyle/>
          <a:p>
            <a:pPr algn="ctr">
              <a:spcBef>
                <a:spcPct val="50000"/>
              </a:spcBef>
            </a:pPr>
            <a:r>
              <a:rPr lang="en-GB" sz="2400" b="1" dirty="0"/>
              <a:t>Stage 1: View promotion or trailer on </a:t>
            </a:r>
            <a:r>
              <a:rPr lang="en-GB" sz="2400" b="1" dirty="0" err="1"/>
              <a:t>FindanyFilm</a:t>
            </a:r>
            <a:r>
              <a:rPr lang="en-GB" sz="2400" b="1" dirty="0"/>
              <a:t> through link on partner site</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endParaRPr lang="en-US"/>
          </a:p>
        </p:txBody>
      </p:sp>
      <p:pic>
        <p:nvPicPr>
          <p:cNvPr id="6148" name="Picture 4" descr="chalet_girl_like_v2_f2"/>
          <p:cNvPicPr>
            <a:picLocks noChangeAspect="1" noChangeArrowheads="1"/>
          </p:cNvPicPr>
          <p:nvPr/>
        </p:nvPicPr>
        <p:blipFill>
          <a:blip r:embed="rId2" cstate="print"/>
          <a:srcRect/>
          <a:stretch>
            <a:fillRect/>
          </a:stretch>
        </p:blipFill>
        <p:spPr bwMode="auto">
          <a:xfrm>
            <a:off x="214282" y="1000108"/>
            <a:ext cx="8604250" cy="6165850"/>
          </a:xfrm>
          <a:prstGeom prst="rect">
            <a:avLst/>
          </a:prstGeom>
          <a:noFill/>
        </p:spPr>
      </p:pic>
      <p:sp>
        <p:nvSpPr>
          <p:cNvPr id="6149" name="Text Box 5"/>
          <p:cNvSpPr txBox="1">
            <a:spLocks noChangeArrowheads="1"/>
          </p:cNvSpPr>
          <p:nvPr/>
        </p:nvSpPr>
        <p:spPr bwMode="auto">
          <a:xfrm>
            <a:off x="1357290" y="142852"/>
            <a:ext cx="6624637" cy="954107"/>
          </a:xfrm>
          <a:prstGeom prst="rect">
            <a:avLst/>
          </a:prstGeom>
          <a:noFill/>
          <a:ln w="9525">
            <a:noFill/>
            <a:miter lim="800000"/>
            <a:headEnd/>
            <a:tailEnd/>
          </a:ln>
          <a:effectLst/>
        </p:spPr>
        <p:txBody>
          <a:bodyPr>
            <a:spAutoFit/>
          </a:bodyPr>
          <a:lstStyle/>
          <a:p>
            <a:pPr algn="ctr">
              <a:spcBef>
                <a:spcPct val="50000"/>
              </a:spcBef>
            </a:pPr>
            <a:r>
              <a:rPr lang="en-GB" sz="2800" b="1" dirty="0"/>
              <a:t>Stage 2: Arrive on page, video plays automatically</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Main criteria</a:t>
            </a:r>
            <a:endParaRPr lang="en-GB" sz="4000" b="1" dirty="0"/>
          </a:p>
        </p:txBody>
      </p:sp>
      <p:sp>
        <p:nvSpPr>
          <p:cNvPr id="3" name="TextBox 2"/>
          <p:cNvSpPr txBox="1"/>
          <p:nvPr/>
        </p:nvSpPr>
        <p:spPr>
          <a:xfrm>
            <a:off x="500034" y="1357298"/>
            <a:ext cx="8286808" cy="3939540"/>
          </a:xfrm>
          <a:prstGeom prst="rect">
            <a:avLst/>
          </a:prstGeom>
          <a:noFill/>
        </p:spPr>
        <p:txBody>
          <a:bodyPr wrap="square" rtlCol="0">
            <a:spAutoFit/>
          </a:bodyPr>
          <a:lstStyle/>
          <a:p>
            <a:endParaRPr lang="en-GB" sz="1000" dirty="0" smtClean="0"/>
          </a:p>
          <a:p>
            <a:pPr lvl="1" indent="261938">
              <a:buFont typeface="Arial" pitchFamily="34" charset="0"/>
              <a:buChar char="•"/>
            </a:pPr>
            <a:r>
              <a:rPr lang="en-GB" sz="2400" dirty="0" smtClean="0"/>
              <a:t> 	Applications to demonstrate innovation and 	experimentation in the use of digital marketing tools and 	online opportunities</a:t>
            </a:r>
          </a:p>
          <a:p>
            <a:pPr lvl="1" indent="261938">
              <a:buFont typeface="Arial" pitchFamily="34" charset="0"/>
              <a:buChar char="•"/>
            </a:pPr>
            <a:endParaRPr lang="en-GB" sz="1000" dirty="0" smtClean="0"/>
          </a:p>
          <a:p>
            <a:pPr lvl="1" indent="261938">
              <a:buFont typeface="Arial" pitchFamily="34" charset="0"/>
              <a:buChar char="•"/>
            </a:pPr>
            <a:r>
              <a:rPr lang="en-GB" sz="2400" dirty="0" smtClean="0"/>
              <a:t>   Long lead</a:t>
            </a:r>
          </a:p>
          <a:p>
            <a:pPr lvl="1" indent="261938">
              <a:buFont typeface="Arial" pitchFamily="34" charset="0"/>
              <a:buChar char="•"/>
            </a:pPr>
            <a:endParaRPr lang="en-GB" sz="1000" dirty="0" smtClean="0"/>
          </a:p>
          <a:p>
            <a:pPr lvl="1" indent="261938">
              <a:buFont typeface="Arial" pitchFamily="34" charset="0"/>
              <a:buChar char="•"/>
            </a:pPr>
            <a:r>
              <a:rPr lang="en-GB" sz="2400" dirty="0" smtClean="0"/>
              <a:t>   Clear strategy and measurable KPIs</a:t>
            </a:r>
          </a:p>
          <a:p>
            <a:pPr lvl="1" indent="261938">
              <a:buFont typeface="Arial" pitchFamily="34" charset="0"/>
              <a:buChar char="•"/>
            </a:pPr>
            <a:endParaRPr lang="en-GB" sz="1000" dirty="0" smtClean="0"/>
          </a:p>
          <a:p>
            <a:pPr lvl="1" indent="261938">
              <a:buFont typeface="Arial" pitchFamily="34" charset="0"/>
              <a:buChar char="•"/>
            </a:pPr>
            <a:r>
              <a:rPr lang="en-GB" sz="2400" dirty="0" smtClean="0"/>
              <a:t>   Successful applicants required to publicly share the 	results of this marketing activity - whether positive or  	negative (as per previous slide)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endParaRPr lang="en-US"/>
          </a:p>
        </p:txBody>
      </p:sp>
      <p:sp>
        <p:nvSpPr>
          <p:cNvPr id="3075" name="Rectangle 3"/>
          <p:cNvSpPr>
            <a:spLocks noGrp="1" noChangeArrowheads="1"/>
          </p:cNvSpPr>
          <p:nvPr>
            <p:ph type="subTitle" idx="1"/>
          </p:nvPr>
        </p:nvSpPr>
        <p:spPr/>
        <p:txBody>
          <a:bodyPr/>
          <a:lstStyle/>
          <a:p>
            <a:endParaRPr lang="en-US"/>
          </a:p>
        </p:txBody>
      </p:sp>
      <p:pic>
        <p:nvPicPr>
          <p:cNvPr id="3077" name="Picture 5" descr="chalet girl brand"/>
          <p:cNvPicPr>
            <a:picLocks noChangeAspect="1" noChangeArrowheads="1"/>
          </p:cNvPicPr>
          <p:nvPr/>
        </p:nvPicPr>
        <p:blipFill>
          <a:blip r:embed="rId2" cstate="print"/>
          <a:srcRect/>
          <a:stretch>
            <a:fillRect/>
          </a:stretch>
        </p:blipFill>
        <p:spPr bwMode="auto">
          <a:xfrm>
            <a:off x="642910" y="835025"/>
            <a:ext cx="8066087" cy="6022975"/>
          </a:xfrm>
          <a:prstGeom prst="rect">
            <a:avLst/>
          </a:prstGeom>
          <a:noFill/>
        </p:spPr>
      </p:pic>
      <p:sp>
        <p:nvSpPr>
          <p:cNvPr id="3078" name="Text Box 6"/>
          <p:cNvSpPr txBox="1">
            <a:spLocks noChangeArrowheads="1"/>
          </p:cNvSpPr>
          <p:nvPr/>
        </p:nvSpPr>
        <p:spPr bwMode="auto">
          <a:xfrm>
            <a:off x="1116013" y="115888"/>
            <a:ext cx="6624637" cy="830997"/>
          </a:xfrm>
          <a:prstGeom prst="rect">
            <a:avLst/>
          </a:prstGeom>
          <a:noFill/>
          <a:ln w="9525">
            <a:noFill/>
            <a:miter lim="800000"/>
            <a:headEnd/>
            <a:tailEnd/>
          </a:ln>
          <a:effectLst/>
        </p:spPr>
        <p:txBody>
          <a:bodyPr>
            <a:spAutoFit/>
          </a:bodyPr>
          <a:lstStyle/>
          <a:p>
            <a:pPr algn="ctr">
              <a:spcBef>
                <a:spcPct val="50000"/>
              </a:spcBef>
            </a:pPr>
            <a:r>
              <a:rPr lang="en-GB" sz="2400" b="1" dirty="0"/>
              <a:t>Stage 3: User interacts with trailer. Meta data collects below. User clicks ‘like’</a:t>
            </a:r>
            <a:endParaRPr lang="en-US" sz="2400" b="1" dirty="0"/>
          </a:p>
        </p:txBody>
      </p:sp>
      <p:sp>
        <p:nvSpPr>
          <p:cNvPr id="3079" name="Oval 7"/>
          <p:cNvSpPr>
            <a:spLocks noChangeArrowheads="1"/>
          </p:cNvSpPr>
          <p:nvPr/>
        </p:nvSpPr>
        <p:spPr bwMode="auto">
          <a:xfrm>
            <a:off x="5292725" y="4868863"/>
            <a:ext cx="1295400" cy="574675"/>
          </a:xfrm>
          <a:prstGeom prst="ellipse">
            <a:avLst/>
          </a:prstGeom>
          <a:noFill/>
          <a:ln w="57150">
            <a:solidFill>
              <a:srgbClr val="3366FF"/>
            </a:solidFill>
            <a:round/>
            <a:headEnd/>
            <a:tailEnd/>
          </a:ln>
          <a:effectLst/>
        </p:spPr>
        <p:txBody>
          <a:bodyPr wrap="none" anchor="ctr"/>
          <a:lstStyle/>
          <a:p>
            <a:endParaRPr lang="en-GB"/>
          </a:p>
        </p:txBody>
      </p:sp>
      <p:sp>
        <p:nvSpPr>
          <p:cNvPr id="3080" name="Oval 8"/>
          <p:cNvSpPr>
            <a:spLocks noChangeArrowheads="1"/>
          </p:cNvSpPr>
          <p:nvPr/>
        </p:nvSpPr>
        <p:spPr bwMode="auto">
          <a:xfrm>
            <a:off x="5435600" y="2781300"/>
            <a:ext cx="1296988" cy="647700"/>
          </a:xfrm>
          <a:prstGeom prst="ellipse">
            <a:avLst/>
          </a:prstGeom>
          <a:noFill/>
          <a:ln w="57150">
            <a:solidFill>
              <a:srgbClr val="3366FF"/>
            </a:solidFill>
            <a:round/>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endParaRPr lang="en-US"/>
          </a:p>
        </p:txBody>
      </p:sp>
      <p:sp>
        <p:nvSpPr>
          <p:cNvPr id="5123" name="Rectangle 3"/>
          <p:cNvSpPr>
            <a:spLocks noGrp="1" noChangeArrowheads="1"/>
          </p:cNvSpPr>
          <p:nvPr>
            <p:ph type="subTitle" idx="1"/>
          </p:nvPr>
        </p:nvSpPr>
        <p:spPr/>
        <p:txBody>
          <a:bodyPr/>
          <a:lstStyle/>
          <a:p>
            <a:endParaRPr lang="en-US"/>
          </a:p>
        </p:txBody>
      </p:sp>
      <p:pic>
        <p:nvPicPr>
          <p:cNvPr id="5125" name="Picture 5" descr="Chalet Girl FB like box"/>
          <p:cNvPicPr>
            <a:picLocks noChangeAspect="1" noChangeArrowheads="1"/>
          </p:cNvPicPr>
          <p:nvPr/>
        </p:nvPicPr>
        <p:blipFill>
          <a:blip r:embed="rId2" cstate="print"/>
          <a:srcRect/>
          <a:stretch>
            <a:fillRect/>
          </a:stretch>
        </p:blipFill>
        <p:spPr bwMode="auto">
          <a:xfrm>
            <a:off x="611188" y="801688"/>
            <a:ext cx="7777162" cy="6083300"/>
          </a:xfrm>
          <a:prstGeom prst="rect">
            <a:avLst/>
          </a:prstGeom>
          <a:noFill/>
        </p:spPr>
      </p:pic>
      <p:sp>
        <p:nvSpPr>
          <p:cNvPr id="5126" name="Oval 6"/>
          <p:cNvSpPr>
            <a:spLocks noChangeArrowheads="1"/>
          </p:cNvSpPr>
          <p:nvPr/>
        </p:nvSpPr>
        <p:spPr bwMode="auto">
          <a:xfrm>
            <a:off x="323850" y="3213100"/>
            <a:ext cx="4824413" cy="1079500"/>
          </a:xfrm>
          <a:prstGeom prst="ellipse">
            <a:avLst/>
          </a:prstGeom>
          <a:noFill/>
          <a:ln w="57150">
            <a:solidFill>
              <a:srgbClr val="3366FF"/>
            </a:solidFill>
            <a:round/>
            <a:headEnd/>
            <a:tailEnd/>
          </a:ln>
          <a:effectLst/>
        </p:spPr>
        <p:txBody>
          <a:bodyPr wrap="none" anchor="ctr"/>
          <a:lstStyle/>
          <a:p>
            <a:endParaRPr lang="en-GB"/>
          </a:p>
        </p:txBody>
      </p:sp>
      <p:sp>
        <p:nvSpPr>
          <p:cNvPr id="5127" name="Text Box 7"/>
          <p:cNvSpPr txBox="1">
            <a:spLocks noChangeArrowheads="1"/>
          </p:cNvSpPr>
          <p:nvPr/>
        </p:nvSpPr>
        <p:spPr bwMode="auto">
          <a:xfrm>
            <a:off x="1116013" y="0"/>
            <a:ext cx="6624637" cy="830997"/>
          </a:xfrm>
          <a:prstGeom prst="rect">
            <a:avLst/>
          </a:prstGeom>
          <a:noFill/>
          <a:ln w="9525">
            <a:noFill/>
            <a:miter lim="800000"/>
            <a:headEnd/>
            <a:tailEnd/>
          </a:ln>
          <a:effectLst/>
        </p:spPr>
        <p:txBody>
          <a:bodyPr>
            <a:spAutoFit/>
          </a:bodyPr>
          <a:lstStyle/>
          <a:p>
            <a:pPr algn="ctr">
              <a:spcBef>
                <a:spcPct val="50000"/>
              </a:spcBef>
            </a:pPr>
            <a:r>
              <a:rPr lang="en-GB" sz="2400" b="1" dirty="0"/>
              <a:t>Stage 4:  Clicked item (band/jacket/star) shows as ‘liked’ on FB. Appears in FB ‘likes’ to all friends.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en-US"/>
          </a:p>
        </p:txBody>
      </p:sp>
      <p:pic>
        <p:nvPicPr>
          <p:cNvPr id="4101" name="Picture 5" descr="FB liked"/>
          <p:cNvPicPr>
            <a:picLocks noChangeAspect="1" noChangeArrowheads="1"/>
          </p:cNvPicPr>
          <p:nvPr/>
        </p:nvPicPr>
        <p:blipFill>
          <a:blip r:embed="rId2" cstate="print"/>
          <a:srcRect/>
          <a:stretch>
            <a:fillRect/>
          </a:stretch>
        </p:blipFill>
        <p:spPr bwMode="auto">
          <a:xfrm>
            <a:off x="155575" y="1773238"/>
            <a:ext cx="8988425" cy="2681287"/>
          </a:xfrm>
          <a:prstGeom prst="rect">
            <a:avLst/>
          </a:prstGeom>
          <a:noFill/>
        </p:spPr>
      </p:pic>
      <p:sp>
        <p:nvSpPr>
          <p:cNvPr id="4103" name="Text Box 7"/>
          <p:cNvSpPr txBox="1">
            <a:spLocks noChangeArrowheads="1"/>
          </p:cNvSpPr>
          <p:nvPr/>
        </p:nvSpPr>
        <p:spPr bwMode="auto">
          <a:xfrm>
            <a:off x="755650" y="476250"/>
            <a:ext cx="7345363" cy="830997"/>
          </a:xfrm>
          <a:prstGeom prst="rect">
            <a:avLst/>
          </a:prstGeom>
          <a:noFill/>
          <a:ln w="9525">
            <a:noFill/>
            <a:miter lim="800000"/>
            <a:headEnd/>
            <a:tailEnd/>
          </a:ln>
          <a:effectLst/>
        </p:spPr>
        <p:txBody>
          <a:bodyPr>
            <a:spAutoFit/>
          </a:bodyPr>
          <a:lstStyle/>
          <a:p>
            <a:pPr algn="ctr">
              <a:spcBef>
                <a:spcPct val="50000"/>
              </a:spcBef>
            </a:pPr>
            <a:r>
              <a:rPr lang="en-GB" sz="2400" b="1" dirty="0"/>
              <a:t>Stage 5: Post on wall about item ‘liked’. Entices new viewers to visit, watch and interact themselves.</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GB" sz="4000" b="1" dirty="0" smtClean="0"/>
              <a:t>Summary of </a:t>
            </a:r>
            <a:r>
              <a:rPr lang="en-GB" sz="4000" b="1" dirty="0" err="1" smtClean="0"/>
              <a:t>Learnings</a:t>
            </a:r>
            <a:endParaRPr lang="en-GB" sz="4000" b="1" dirty="0"/>
          </a:p>
        </p:txBody>
      </p:sp>
      <p:sp>
        <p:nvSpPr>
          <p:cNvPr id="3" name="TextBox 2"/>
          <p:cNvSpPr txBox="1"/>
          <p:nvPr/>
        </p:nvSpPr>
        <p:spPr>
          <a:xfrm>
            <a:off x="500034" y="1500174"/>
            <a:ext cx="8286808" cy="4524315"/>
          </a:xfrm>
          <a:prstGeom prst="rect">
            <a:avLst/>
          </a:prstGeom>
          <a:noFill/>
        </p:spPr>
        <p:txBody>
          <a:bodyPr wrap="square" rtlCol="0">
            <a:spAutoFit/>
          </a:bodyPr>
          <a:lstStyle/>
          <a:p>
            <a:pPr marL="457200" indent="-457200"/>
            <a:r>
              <a:rPr lang="en-GB" sz="2000" b="1" dirty="0" smtClean="0"/>
              <a:t>1. It is never too early to start planning your digital campaign</a:t>
            </a:r>
          </a:p>
          <a:p>
            <a:pPr marL="457200" indent="-457200"/>
            <a:endParaRPr lang="en-GB" sz="1000" b="1" dirty="0" smtClean="0"/>
          </a:p>
          <a:p>
            <a:pPr marL="457200" indent="-457200"/>
            <a:r>
              <a:rPr lang="en-GB" sz="2000" b="1" dirty="0" smtClean="0"/>
              <a:t>2. Simplicity of concept and design - </a:t>
            </a:r>
            <a:r>
              <a:rPr lang="en-GB" sz="2000" dirty="0" smtClean="0"/>
              <a:t>A simple, uncomplicated user experience</a:t>
            </a:r>
          </a:p>
          <a:p>
            <a:endParaRPr lang="en-GB" sz="1000" dirty="0" smtClean="0"/>
          </a:p>
          <a:p>
            <a:r>
              <a:rPr lang="en-GB" sz="2000" b="1" dirty="0" smtClean="0"/>
              <a:t>3. Identify a clear target audience</a:t>
            </a:r>
          </a:p>
          <a:p>
            <a:endParaRPr lang="en-GB" sz="1000" b="1" dirty="0" smtClean="0"/>
          </a:p>
          <a:p>
            <a:r>
              <a:rPr lang="en-GB" sz="2000" b="1" dirty="0" smtClean="0"/>
              <a:t>4. Creating traction and driving awareness - </a:t>
            </a:r>
            <a:r>
              <a:rPr lang="en-GB" sz="2000" dirty="0" smtClean="0"/>
              <a:t>the challenge of creating awareness of the campaigns in the first place </a:t>
            </a:r>
          </a:p>
          <a:p>
            <a:endParaRPr lang="en-GB" sz="1000" dirty="0" smtClean="0"/>
          </a:p>
          <a:p>
            <a:r>
              <a:rPr lang="en-GB" sz="2000" b="1" dirty="0" smtClean="0"/>
              <a:t>5. Integrating social media - </a:t>
            </a:r>
            <a:r>
              <a:rPr lang="en-GB" sz="2000" dirty="0" smtClean="0"/>
              <a:t>one of the key strategic decisions to be taken at the outset</a:t>
            </a:r>
          </a:p>
          <a:p>
            <a:endParaRPr lang="en-GB" sz="1000" b="1" dirty="0" smtClean="0"/>
          </a:p>
          <a:p>
            <a:r>
              <a:rPr lang="en-GB" sz="2000" b="1" dirty="0" smtClean="0"/>
              <a:t>6. Conversions and measuring success - </a:t>
            </a:r>
            <a:r>
              <a:rPr lang="en-GB" sz="2000" dirty="0" smtClean="0"/>
              <a:t>Exposure to a campaign doesn't necessarily translate into audience. The ultimate challenge, therefore, is one of conversion which means that the measurement of conversion is extremely important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424863" cy="982663"/>
          </a:xfrm>
        </p:spPr>
        <p:txBody>
          <a:bodyPr>
            <a:normAutofit fontScale="90000"/>
          </a:bodyPr>
          <a:lstStyle/>
          <a:p>
            <a:r>
              <a:rPr lang="en-GB" sz="5400" b="1" dirty="0" smtClean="0">
                <a:latin typeface="Calibri" pitchFamily="34" charset="0"/>
                <a:cs typeface="Calibri" pitchFamily="34" charset="0"/>
              </a:rPr>
              <a:t>Thank You</a:t>
            </a:r>
            <a:r>
              <a:rPr lang="en-GB" sz="4400" b="1" dirty="0" smtClean="0">
                <a:latin typeface="Calibri" pitchFamily="34" charset="0"/>
                <a:cs typeface="Calibri" pitchFamily="34" charset="0"/>
              </a:rPr>
              <a:t/>
            </a:r>
            <a:br>
              <a:rPr lang="en-GB" sz="4400" b="1" dirty="0" smtClean="0">
                <a:latin typeface="Calibri" pitchFamily="34" charset="0"/>
                <a:cs typeface="Calibri" pitchFamily="34" charset="0"/>
              </a:rPr>
            </a:br>
            <a:endParaRPr lang="en-GB" sz="4400" b="1" dirty="0">
              <a:latin typeface="Calibri" pitchFamily="34" charset="0"/>
              <a:cs typeface="Calibri" pitchFamily="34" charset="0"/>
            </a:endParaRPr>
          </a:p>
        </p:txBody>
      </p:sp>
      <p:sp>
        <p:nvSpPr>
          <p:cNvPr id="3" name="Content Placeholder 2"/>
          <p:cNvSpPr>
            <a:spLocks noGrp="1"/>
          </p:cNvSpPr>
          <p:nvPr>
            <p:ph idx="1"/>
          </p:nvPr>
        </p:nvSpPr>
        <p:spPr>
          <a:xfrm>
            <a:off x="1428728" y="1500174"/>
            <a:ext cx="6715172" cy="3059113"/>
          </a:xfrm>
        </p:spPr>
        <p:txBody>
          <a:bodyPr>
            <a:normAutofit fontScale="70000" lnSpcReduction="20000"/>
          </a:bodyPr>
          <a:lstStyle/>
          <a:p>
            <a:pPr algn="ctr"/>
            <a:endParaRPr lang="en-GB" sz="4800" b="1" dirty="0" smtClean="0">
              <a:solidFill>
                <a:schemeClr val="tx2"/>
              </a:solidFill>
              <a:latin typeface="Calibri" pitchFamily="34" charset="0"/>
              <a:cs typeface="Calibri" pitchFamily="34" charset="0"/>
            </a:endParaRPr>
          </a:p>
          <a:p>
            <a:pPr algn="ctr">
              <a:buNone/>
            </a:pPr>
            <a:r>
              <a:rPr lang="en-GB" sz="4800" b="1" dirty="0" smtClean="0">
                <a:latin typeface="Calibri" pitchFamily="34" charset="0"/>
                <a:cs typeface="Calibri" pitchFamily="34" charset="0"/>
              </a:rPr>
              <a:t>Any questions?</a:t>
            </a:r>
          </a:p>
          <a:p>
            <a:pPr algn="ctr">
              <a:buNone/>
            </a:pPr>
            <a:endParaRPr lang="en-GB" sz="4800" dirty="0" smtClean="0">
              <a:solidFill>
                <a:schemeClr val="tx2"/>
              </a:solidFill>
              <a:latin typeface="Calibri" pitchFamily="34" charset="0"/>
              <a:cs typeface="Calibri" pitchFamily="34" charset="0"/>
            </a:endParaRPr>
          </a:p>
          <a:p>
            <a:pPr algn="ctr">
              <a:buNone/>
            </a:pPr>
            <a:r>
              <a:rPr lang="en-GB" sz="3400" dirty="0" smtClean="0">
                <a:latin typeface="Calibri" pitchFamily="34" charset="0"/>
                <a:cs typeface="Calibri" pitchFamily="34" charset="0"/>
                <a:hlinkClick r:id="rId2"/>
              </a:rPr>
              <a:t>http://www.ukfilmcouncil.org.uk/digitalinnovation</a:t>
            </a:r>
            <a:endParaRPr lang="en-GB" sz="3400" dirty="0" smtClean="0">
              <a:latin typeface="Calibri" pitchFamily="34" charset="0"/>
              <a:cs typeface="Calibri" pitchFamily="34" charset="0"/>
            </a:endParaRPr>
          </a:p>
          <a:p>
            <a:pPr algn="ctr">
              <a:buNone/>
            </a:pPr>
            <a:endParaRPr lang="en-GB" sz="3400" dirty="0" smtClean="0">
              <a:latin typeface="Calibri" pitchFamily="34" charset="0"/>
              <a:cs typeface="Calibri" pitchFamily="34" charset="0"/>
            </a:endParaRPr>
          </a:p>
          <a:p>
            <a:pPr algn="ctr">
              <a:buNone/>
            </a:pPr>
            <a:r>
              <a:rPr lang="en-GB" sz="3500" dirty="0" smtClean="0">
                <a:latin typeface="Calibri" pitchFamily="34" charset="0"/>
                <a:cs typeface="Calibri" pitchFamily="34" charset="0"/>
              </a:rPr>
              <a:t>Peter.buckingham@ukfilmcouncil.org.uk</a:t>
            </a:r>
          </a:p>
          <a:p>
            <a:pPr algn="ctr">
              <a:buNone/>
            </a:pPr>
            <a:r>
              <a:rPr lang="en-GB" sz="3500" dirty="0" smtClean="0">
                <a:latin typeface="Calibri" pitchFamily="34" charset="0"/>
                <a:cs typeface="Calibri" pitchFamily="34" charset="0"/>
              </a:rPr>
              <a:t>     @</a:t>
            </a:r>
            <a:r>
              <a:rPr lang="en-GB" sz="3500" dirty="0" err="1" smtClean="0">
                <a:latin typeface="Calibri" pitchFamily="34" charset="0"/>
                <a:cs typeface="Calibri" pitchFamily="34" charset="0"/>
              </a:rPr>
              <a:t>Peterbuckingham</a:t>
            </a:r>
            <a:endParaRPr lang="en-GB" sz="3500" dirty="0" smtClean="0">
              <a:latin typeface="Calibri" pitchFamily="34" charset="0"/>
              <a:cs typeface="Calibri" pitchFamily="34" charset="0"/>
            </a:endParaRPr>
          </a:p>
          <a:p>
            <a:pPr algn="ctr"/>
            <a:endParaRPr lang="en-GB" dirty="0">
              <a:latin typeface="Calibri" pitchFamily="34" charset="0"/>
              <a:cs typeface="Calibri" pitchFamily="34" charset="0"/>
            </a:endParaRPr>
          </a:p>
        </p:txBody>
      </p:sp>
      <p:pic>
        <p:nvPicPr>
          <p:cNvPr id="4" name="Picture 3" descr="twitter.png"/>
          <p:cNvPicPr>
            <a:picLocks noChangeAspect="1"/>
          </p:cNvPicPr>
          <p:nvPr/>
        </p:nvPicPr>
        <p:blipFill>
          <a:blip r:embed="rId3" cstate="print"/>
          <a:stretch>
            <a:fillRect/>
          </a:stretch>
        </p:blipFill>
        <p:spPr>
          <a:xfrm>
            <a:off x="3214678" y="4143380"/>
            <a:ext cx="357190" cy="3571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nal"/>
          <p:cNvPicPr>
            <a:picLocks noChangeAspect="1" noChangeArrowheads="1"/>
          </p:cNvPicPr>
          <p:nvPr/>
        </p:nvPicPr>
        <p:blipFill>
          <a:blip r:embed="rId2" cstate="print"/>
          <a:srcRect/>
          <a:stretch>
            <a:fillRect/>
          </a:stretch>
        </p:blipFill>
        <p:spPr bwMode="auto">
          <a:xfrm>
            <a:off x="755650" y="260350"/>
            <a:ext cx="7559675" cy="5681663"/>
          </a:xfrm>
          <a:prstGeom prst="rect">
            <a:avLst/>
          </a:prstGeom>
          <a:noFill/>
        </p:spPr>
      </p:pic>
      <p:sp>
        <p:nvSpPr>
          <p:cNvPr id="3" name="Text Box 5"/>
          <p:cNvSpPr txBox="1">
            <a:spLocks noChangeArrowheads="1"/>
          </p:cNvSpPr>
          <p:nvPr/>
        </p:nvSpPr>
        <p:spPr bwMode="auto">
          <a:xfrm>
            <a:off x="428596" y="6143644"/>
            <a:ext cx="8001056" cy="461665"/>
          </a:xfrm>
          <a:prstGeom prst="rect">
            <a:avLst/>
          </a:prstGeom>
          <a:noFill/>
          <a:ln w="9525">
            <a:noFill/>
            <a:miter lim="800000"/>
            <a:headEnd/>
            <a:tailEnd/>
          </a:ln>
          <a:effectLst/>
        </p:spPr>
        <p:txBody>
          <a:bodyPr wrap="square">
            <a:spAutoFit/>
          </a:bodyPr>
          <a:lstStyle/>
          <a:p>
            <a:pPr algn="ctr">
              <a:spcBef>
                <a:spcPct val="50000"/>
              </a:spcBef>
            </a:pPr>
            <a:r>
              <a:rPr lang="en-GB" sz="2400" dirty="0"/>
              <a:t>Digital Innovation Campaign </a:t>
            </a:r>
            <a:r>
              <a:rPr lang="en-GB" sz="2400" dirty="0" smtClean="0"/>
              <a:t>Outline – R/date 12 March 2010</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1133" t="17812" r="12109" b="7187"/>
          <a:stretch>
            <a:fillRect/>
          </a:stretch>
        </p:blipFill>
        <p:spPr bwMode="auto">
          <a:xfrm>
            <a:off x="250825" y="404813"/>
            <a:ext cx="8713788" cy="5322887"/>
          </a:xfrm>
          <a:prstGeom prst="rect">
            <a:avLst/>
          </a:prstGeom>
          <a:noFill/>
          <a:ln w="9525">
            <a:solidFill>
              <a:schemeClr val="tx1"/>
            </a:solidFill>
            <a:miter lim="800000"/>
            <a:headEnd/>
            <a:tailEnd/>
          </a:ln>
        </p:spPr>
      </p:pic>
      <p:pic>
        <p:nvPicPr>
          <p:cNvPr id="4" name="Picture 2"/>
          <p:cNvPicPr>
            <a:picLocks noChangeAspect="1" noChangeArrowheads="1"/>
          </p:cNvPicPr>
          <p:nvPr/>
        </p:nvPicPr>
        <p:blipFill>
          <a:blip r:embed="rId3" cstate="print"/>
          <a:srcRect l="9961" t="17812" r="12695" b="10001"/>
          <a:stretch>
            <a:fillRect/>
          </a:stretch>
        </p:blipFill>
        <p:spPr bwMode="auto">
          <a:xfrm>
            <a:off x="250825" y="476250"/>
            <a:ext cx="6124575" cy="3862388"/>
          </a:xfrm>
          <a:prstGeom prst="rect">
            <a:avLst/>
          </a:prstGeom>
          <a:noFill/>
          <a:ln w="9525">
            <a:solidFill>
              <a:schemeClr val="tx1"/>
            </a:solidFill>
            <a:miter lim="800000"/>
            <a:headEnd/>
            <a:tailEnd/>
          </a:ln>
        </p:spPr>
      </p:pic>
      <p:pic>
        <p:nvPicPr>
          <p:cNvPr id="6" name="Picture 2"/>
          <p:cNvPicPr>
            <a:picLocks noChangeAspect="1" noChangeArrowheads="1"/>
          </p:cNvPicPr>
          <p:nvPr/>
        </p:nvPicPr>
        <p:blipFill>
          <a:blip r:embed="rId4" cstate="print"/>
          <a:srcRect l="1396" t="8554" r="471" b="27499"/>
          <a:stretch>
            <a:fillRect/>
          </a:stretch>
        </p:blipFill>
        <p:spPr bwMode="auto">
          <a:xfrm>
            <a:off x="323850" y="3068638"/>
            <a:ext cx="6192838" cy="2420937"/>
          </a:xfrm>
          <a:prstGeom prst="rect">
            <a:avLst/>
          </a:prstGeom>
          <a:noFill/>
          <a:ln w="9525">
            <a:solidFill>
              <a:schemeClr val="tx1"/>
            </a:solidFill>
            <a:miter lim="800000"/>
            <a:headEnd/>
            <a:tailEnd/>
          </a:ln>
        </p:spPr>
      </p:pic>
      <p:pic>
        <p:nvPicPr>
          <p:cNvPr id="7" name="Picture 9" descr="amazon_crave">
            <a:hlinkClick r:id="rId5"/>
          </p:cNvPr>
          <p:cNvPicPr>
            <a:picLocks noChangeAspect="1" noChangeArrowheads="1"/>
          </p:cNvPicPr>
          <p:nvPr/>
        </p:nvPicPr>
        <p:blipFill>
          <a:blip r:embed="rId6" cstate="print"/>
          <a:srcRect/>
          <a:stretch>
            <a:fillRect/>
          </a:stretch>
        </p:blipFill>
        <p:spPr bwMode="auto">
          <a:xfrm>
            <a:off x="2700338" y="3068638"/>
            <a:ext cx="1143000" cy="981075"/>
          </a:xfrm>
          <a:prstGeom prst="rect">
            <a:avLst/>
          </a:prstGeom>
          <a:noFill/>
          <a:ln w="9525">
            <a:solidFill>
              <a:schemeClr val="tx1"/>
            </a:solidFill>
            <a:miter lim="800000"/>
            <a:headEnd/>
            <a:tailEnd/>
          </a:ln>
        </p:spPr>
      </p:pic>
      <p:sp>
        <p:nvSpPr>
          <p:cNvPr id="8" name="Text Box 5"/>
          <p:cNvSpPr txBox="1">
            <a:spLocks noChangeArrowheads="1"/>
          </p:cNvSpPr>
          <p:nvPr/>
        </p:nvSpPr>
        <p:spPr bwMode="auto">
          <a:xfrm>
            <a:off x="500034" y="5857892"/>
            <a:ext cx="8424862" cy="707886"/>
          </a:xfrm>
          <a:prstGeom prst="rect">
            <a:avLst/>
          </a:prstGeom>
          <a:noFill/>
          <a:ln w="9525">
            <a:noFill/>
            <a:miter lim="800000"/>
            <a:headEnd/>
            <a:tailEnd/>
          </a:ln>
          <a:effectLst/>
        </p:spPr>
        <p:txBody>
          <a:bodyPr>
            <a:spAutoFit/>
          </a:bodyPr>
          <a:lstStyle/>
          <a:p>
            <a:pPr>
              <a:spcBef>
                <a:spcPct val="50000"/>
              </a:spcBef>
            </a:pPr>
            <a:r>
              <a:rPr lang="en-GB" sz="2000" dirty="0"/>
              <a:t>Capitalising on the Christmas online rush, ads ran on Facebook, Amazon &amp; </a:t>
            </a:r>
            <a:r>
              <a:rPr lang="en-GB" sz="2000" dirty="0" smtClean="0"/>
              <a:t>Google, </a:t>
            </a:r>
            <a:r>
              <a:rPr lang="en-GB" sz="2000" dirty="0"/>
              <a:t>targeting book fans and recruiting them to become Facebook fans</a:t>
            </a:r>
            <a:endParaRPr lang="en-US" sz="2000" dirty="0"/>
          </a:p>
        </p:txBody>
      </p:sp>
      <p:pic>
        <p:nvPicPr>
          <p:cNvPr id="9" name="Picture 2"/>
          <p:cNvPicPr>
            <a:picLocks noChangeAspect="1" noChangeArrowheads="1"/>
          </p:cNvPicPr>
          <p:nvPr/>
        </p:nvPicPr>
        <p:blipFill>
          <a:blip r:embed="rId7" cstate="print"/>
          <a:srcRect/>
          <a:stretch>
            <a:fillRect/>
          </a:stretch>
        </p:blipFill>
        <p:spPr bwMode="auto">
          <a:xfrm>
            <a:off x="2339975" y="3789363"/>
            <a:ext cx="2160588" cy="18351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dirty="0"/>
          </a:p>
        </p:txBody>
      </p:sp>
      <p:sp>
        <p:nvSpPr>
          <p:cNvPr id="11267" name="Rectangle 3"/>
          <p:cNvSpPr>
            <a:spLocks noGrp="1" noChangeArrowheads="1"/>
          </p:cNvSpPr>
          <p:nvPr>
            <p:ph type="body" idx="1"/>
          </p:nvPr>
        </p:nvSpPr>
        <p:spPr/>
        <p:txBody>
          <a:bodyPr/>
          <a:lstStyle/>
          <a:p>
            <a:endParaRPr lang="en-US" dirty="0"/>
          </a:p>
        </p:txBody>
      </p:sp>
      <p:pic>
        <p:nvPicPr>
          <p:cNvPr id="11269" name="Picture 5"/>
          <p:cNvPicPr>
            <a:picLocks noChangeAspect="1" noChangeArrowheads="1"/>
          </p:cNvPicPr>
          <p:nvPr/>
        </p:nvPicPr>
        <p:blipFill>
          <a:blip r:embed="rId2" cstate="print"/>
          <a:srcRect b="7199"/>
          <a:stretch>
            <a:fillRect/>
          </a:stretch>
        </p:blipFill>
        <p:spPr bwMode="auto">
          <a:xfrm>
            <a:off x="468313" y="188913"/>
            <a:ext cx="8102600" cy="5640387"/>
          </a:xfrm>
          <a:prstGeom prst="rect">
            <a:avLst/>
          </a:prstGeom>
          <a:noFill/>
          <a:ln w="9525">
            <a:noFill/>
            <a:miter lim="800000"/>
            <a:headEnd/>
            <a:tailEnd/>
          </a:ln>
          <a:effectLst/>
        </p:spPr>
      </p:pic>
      <p:sp>
        <p:nvSpPr>
          <p:cNvPr id="11270" name="Oval 6"/>
          <p:cNvSpPr>
            <a:spLocks noChangeArrowheads="1"/>
          </p:cNvSpPr>
          <p:nvPr/>
        </p:nvSpPr>
        <p:spPr bwMode="auto">
          <a:xfrm>
            <a:off x="684213" y="3716338"/>
            <a:ext cx="1728787" cy="504825"/>
          </a:xfrm>
          <a:prstGeom prst="ellipse">
            <a:avLst/>
          </a:prstGeom>
          <a:noFill/>
          <a:ln w="9525">
            <a:solidFill>
              <a:schemeClr val="tx1"/>
            </a:solidFill>
            <a:round/>
            <a:headEnd/>
            <a:tailEnd/>
          </a:ln>
          <a:effectLst/>
        </p:spPr>
        <p:txBody>
          <a:bodyPr wrap="none" anchor="ctr"/>
          <a:lstStyle/>
          <a:p>
            <a:endParaRPr lang="en-GB" dirty="0"/>
          </a:p>
        </p:txBody>
      </p:sp>
      <p:sp>
        <p:nvSpPr>
          <p:cNvPr id="11272" name="Text Box 8"/>
          <p:cNvSpPr txBox="1">
            <a:spLocks noChangeArrowheads="1"/>
          </p:cNvSpPr>
          <p:nvPr/>
        </p:nvSpPr>
        <p:spPr bwMode="auto">
          <a:xfrm>
            <a:off x="428596" y="5929330"/>
            <a:ext cx="8424862" cy="641350"/>
          </a:xfrm>
          <a:prstGeom prst="rect">
            <a:avLst/>
          </a:prstGeom>
          <a:noFill/>
          <a:ln w="9525">
            <a:noFill/>
            <a:miter lim="800000"/>
            <a:headEnd/>
            <a:tailEnd/>
          </a:ln>
          <a:effectLst/>
        </p:spPr>
        <p:txBody>
          <a:bodyPr>
            <a:spAutoFit/>
          </a:bodyPr>
          <a:lstStyle/>
          <a:p>
            <a:pPr>
              <a:spcBef>
                <a:spcPct val="50000"/>
              </a:spcBef>
            </a:pPr>
            <a:r>
              <a:rPr lang="en-GB" dirty="0"/>
              <a:t>Facebook excites fans with exclusive poster competition giveaways and links through to the interactive website with regular posts &amp; links.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468313" y="5949950"/>
            <a:ext cx="8424862" cy="1061829"/>
          </a:xfrm>
          <a:prstGeom prst="rect">
            <a:avLst/>
          </a:prstGeom>
          <a:noFill/>
          <a:ln w="9525">
            <a:noFill/>
            <a:miter lim="800000"/>
            <a:headEnd/>
            <a:tailEnd/>
          </a:ln>
          <a:effectLst/>
        </p:spPr>
        <p:txBody>
          <a:bodyPr>
            <a:spAutoFit/>
          </a:bodyPr>
          <a:lstStyle/>
          <a:p>
            <a:pPr>
              <a:spcBef>
                <a:spcPct val="50000"/>
              </a:spcBef>
            </a:pPr>
            <a:r>
              <a:rPr lang="en-GB" dirty="0"/>
              <a:t>Website is interactive: trailer </a:t>
            </a:r>
            <a:r>
              <a:rPr lang="en-GB" dirty="0" smtClean="0"/>
              <a:t>plays, and </a:t>
            </a:r>
            <a:r>
              <a:rPr lang="en-GB" dirty="0"/>
              <a:t>when users hover mouse over characters, they see clickable highlighted words. Clicking in reveals hidden content</a:t>
            </a:r>
            <a:r>
              <a:rPr lang="en-GB" dirty="0" smtClean="0"/>
              <a:t>.</a:t>
            </a:r>
          </a:p>
          <a:p>
            <a:pPr>
              <a:spcBef>
                <a:spcPct val="50000"/>
              </a:spcBef>
            </a:pPr>
            <a:endParaRPr lang="en-US" dirty="0"/>
          </a:p>
        </p:txBody>
      </p:sp>
      <p:pic>
        <p:nvPicPr>
          <p:cNvPr id="8199" name="Picture 7"/>
          <p:cNvPicPr>
            <a:picLocks noChangeAspect="1" noChangeArrowheads="1"/>
          </p:cNvPicPr>
          <p:nvPr/>
        </p:nvPicPr>
        <p:blipFill>
          <a:blip r:embed="rId2" cstate="print"/>
          <a:srcRect b="10469"/>
          <a:stretch>
            <a:fillRect/>
          </a:stretch>
        </p:blipFill>
        <p:spPr bwMode="auto">
          <a:xfrm>
            <a:off x="2411413" y="1387475"/>
            <a:ext cx="6581775" cy="4418013"/>
          </a:xfrm>
          <a:prstGeom prst="rect">
            <a:avLst/>
          </a:prstGeom>
          <a:noFill/>
          <a:ln w="9525">
            <a:noFill/>
            <a:miter lim="800000"/>
            <a:headEnd/>
            <a:tailEnd/>
          </a:ln>
          <a:effectLst/>
        </p:spPr>
      </p:pic>
      <p:pic>
        <p:nvPicPr>
          <p:cNvPr id="8200" name="Picture 8"/>
          <p:cNvPicPr>
            <a:picLocks noChangeAspect="1" noChangeArrowheads="1"/>
          </p:cNvPicPr>
          <p:nvPr/>
        </p:nvPicPr>
        <p:blipFill>
          <a:blip r:embed="rId3" cstate="print"/>
          <a:srcRect/>
          <a:stretch>
            <a:fillRect/>
          </a:stretch>
        </p:blipFill>
        <p:spPr bwMode="auto">
          <a:xfrm>
            <a:off x="250825" y="260350"/>
            <a:ext cx="3095625" cy="2322513"/>
          </a:xfrm>
          <a:prstGeom prst="rect">
            <a:avLst/>
          </a:prstGeom>
          <a:noFill/>
          <a:ln w="9525">
            <a:noFill/>
            <a:miter lim="800000"/>
            <a:headEnd/>
            <a:tailEnd/>
          </a:ln>
          <a:effectLst/>
        </p:spPr>
      </p:pic>
      <p:sp>
        <p:nvSpPr>
          <p:cNvPr id="8201" name="Line 9"/>
          <p:cNvSpPr>
            <a:spLocks noChangeShapeType="1"/>
          </p:cNvSpPr>
          <p:nvPr/>
        </p:nvSpPr>
        <p:spPr bwMode="auto">
          <a:xfrm>
            <a:off x="1187450" y="2565400"/>
            <a:ext cx="1223963" cy="576263"/>
          </a:xfrm>
          <a:prstGeom prst="line">
            <a:avLst/>
          </a:prstGeom>
          <a:noFill/>
          <a:ln w="9525">
            <a:solidFill>
              <a:schemeClr val="tx1"/>
            </a:solidFill>
            <a:round/>
            <a:headEnd/>
            <a:tailEnd type="triangle" w="med" len="med"/>
          </a:ln>
          <a:effectLst/>
        </p:spPr>
        <p:txBody>
          <a:bodyPr/>
          <a:lstStyle/>
          <a:p>
            <a:endParaRPr lang="en-GB" dirty="0"/>
          </a:p>
        </p:txBody>
      </p:sp>
      <p:sp>
        <p:nvSpPr>
          <p:cNvPr id="8202" name="Oval 10"/>
          <p:cNvSpPr>
            <a:spLocks noChangeArrowheads="1"/>
          </p:cNvSpPr>
          <p:nvPr/>
        </p:nvSpPr>
        <p:spPr bwMode="auto">
          <a:xfrm>
            <a:off x="1116013" y="765175"/>
            <a:ext cx="431800" cy="431800"/>
          </a:xfrm>
          <a:prstGeom prst="ellipse">
            <a:avLst/>
          </a:prstGeom>
          <a:noFill/>
          <a:ln w="38100">
            <a:solidFill>
              <a:schemeClr val="bg1"/>
            </a:solidFill>
            <a:round/>
            <a:headEnd/>
            <a:tailEnd/>
          </a:ln>
          <a:effectLst/>
        </p:spPr>
        <p:txBody>
          <a:bodyPr wrap="none" anchor="ctr"/>
          <a:lstStyle/>
          <a:p>
            <a:pPr algn="ctr"/>
            <a:endParaRPr lang="en-US" dirty="0"/>
          </a:p>
        </p:txBody>
      </p:sp>
      <p:sp>
        <p:nvSpPr>
          <p:cNvPr id="7" name="TextBox 6"/>
          <p:cNvSpPr txBox="1"/>
          <p:nvPr/>
        </p:nvSpPr>
        <p:spPr>
          <a:xfrm>
            <a:off x="3929058" y="285728"/>
            <a:ext cx="4857784" cy="646331"/>
          </a:xfrm>
          <a:prstGeom prst="rect">
            <a:avLst/>
          </a:prstGeom>
          <a:noFill/>
        </p:spPr>
        <p:txBody>
          <a:bodyPr wrap="square" rtlCol="0">
            <a:spAutoFit/>
          </a:bodyPr>
          <a:lstStyle/>
          <a:p>
            <a:r>
              <a:rPr lang="en-GB" dirty="0" smtClean="0">
                <a:hlinkClick r:id="rId4"/>
              </a:rPr>
              <a:t>http://www.thegirl.co.uk/</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68313" y="6021388"/>
            <a:ext cx="8424862" cy="641350"/>
          </a:xfrm>
          <a:prstGeom prst="rect">
            <a:avLst/>
          </a:prstGeom>
          <a:noFill/>
          <a:ln w="9525">
            <a:noFill/>
            <a:miter lim="800000"/>
            <a:headEnd/>
            <a:tailEnd/>
          </a:ln>
          <a:effectLst/>
        </p:spPr>
        <p:txBody>
          <a:bodyPr>
            <a:spAutoFit/>
          </a:bodyPr>
          <a:lstStyle/>
          <a:p>
            <a:pPr>
              <a:spcBef>
                <a:spcPct val="50000"/>
              </a:spcBef>
            </a:pPr>
            <a:r>
              <a:rPr lang="en-GB" dirty="0"/>
              <a:t>Facebook fans are given </a:t>
            </a:r>
            <a:r>
              <a:rPr lang="en-GB" dirty="0" smtClean="0"/>
              <a:t>one </a:t>
            </a:r>
            <a:r>
              <a:rPr lang="en-GB" dirty="0"/>
              <a:t>question/task to answer each week over 9 </a:t>
            </a:r>
            <a:r>
              <a:rPr lang="en-GB" dirty="0" smtClean="0"/>
              <a:t>weeks – </a:t>
            </a:r>
            <a:r>
              <a:rPr lang="en-GB" dirty="0"/>
              <a:t>for the chance to win a trip to Sweden.  (They can answer old questions at any time)</a:t>
            </a:r>
            <a:endParaRPr lang="en-US" dirty="0"/>
          </a:p>
        </p:txBody>
      </p:sp>
      <p:pic>
        <p:nvPicPr>
          <p:cNvPr id="9226" name="Picture 10"/>
          <p:cNvPicPr>
            <a:picLocks noChangeAspect="1" noChangeArrowheads="1"/>
          </p:cNvPicPr>
          <p:nvPr/>
        </p:nvPicPr>
        <p:blipFill>
          <a:blip r:embed="rId2" cstate="print"/>
          <a:srcRect/>
          <a:stretch>
            <a:fillRect/>
          </a:stretch>
        </p:blipFill>
        <p:spPr bwMode="auto">
          <a:xfrm>
            <a:off x="0" y="765175"/>
            <a:ext cx="5473700" cy="2016125"/>
          </a:xfrm>
          <a:prstGeom prst="rect">
            <a:avLst/>
          </a:prstGeom>
          <a:noFill/>
          <a:ln w="9525">
            <a:noFill/>
            <a:miter lim="800000"/>
            <a:headEnd/>
            <a:tailEnd/>
          </a:ln>
          <a:effectLst/>
        </p:spPr>
      </p:pic>
      <p:pic>
        <p:nvPicPr>
          <p:cNvPr id="9227" name="Picture 11"/>
          <p:cNvPicPr>
            <a:picLocks noChangeAspect="1" noChangeArrowheads="1"/>
          </p:cNvPicPr>
          <p:nvPr/>
        </p:nvPicPr>
        <p:blipFill>
          <a:blip r:embed="rId3" cstate="print"/>
          <a:srcRect/>
          <a:stretch>
            <a:fillRect/>
          </a:stretch>
        </p:blipFill>
        <p:spPr bwMode="auto">
          <a:xfrm>
            <a:off x="3887788" y="1052513"/>
            <a:ext cx="5256212" cy="1962150"/>
          </a:xfrm>
          <a:prstGeom prst="rect">
            <a:avLst/>
          </a:prstGeom>
          <a:noFill/>
          <a:ln w="9525">
            <a:noFill/>
            <a:miter lim="800000"/>
            <a:headEnd/>
            <a:tailEnd/>
          </a:ln>
          <a:effectLst/>
        </p:spPr>
      </p:pic>
      <p:pic>
        <p:nvPicPr>
          <p:cNvPr id="9231" name="Picture 15"/>
          <p:cNvPicPr>
            <a:picLocks noChangeAspect="1" noChangeArrowheads="1"/>
          </p:cNvPicPr>
          <p:nvPr/>
        </p:nvPicPr>
        <p:blipFill>
          <a:blip r:embed="rId4" cstate="print"/>
          <a:srcRect/>
          <a:stretch>
            <a:fillRect/>
          </a:stretch>
        </p:blipFill>
        <p:spPr bwMode="auto">
          <a:xfrm>
            <a:off x="2843213" y="3068638"/>
            <a:ext cx="6121400" cy="2840037"/>
          </a:xfrm>
          <a:prstGeom prst="rect">
            <a:avLst/>
          </a:prstGeom>
          <a:noFill/>
          <a:ln w="9525">
            <a:noFill/>
            <a:miter lim="800000"/>
            <a:headEnd/>
            <a:tailEnd/>
          </a:ln>
          <a:effectLst/>
        </p:spPr>
      </p:pic>
      <p:pic>
        <p:nvPicPr>
          <p:cNvPr id="9230" name="Picture 14"/>
          <p:cNvPicPr>
            <a:picLocks noChangeAspect="1" noChangeArrowheads="1"/>
          </p:cNvPicPr>
          <p:nvPr/>
        </p:nvPicPr>
        <p:blipFill>
          <a:blip r:embed="rId5" cstate="print"/>
          <a:srcRect/>
          <a:stretch>
            <a:fillRect/>
          </a:stretch>
        </p:blipFill>
        <p:spPr bwMode="auto">
          <a:xfrm>
            <a:off x="3492500" y="3429000"/>
            <a:ext cx="5113338" cy="1112838"/>
          </a:xfrm>
          <a:prstGeom prst="rect">
            <a:avLst/>
          </a:prstGeom>
          <a:noFill/>
          <a:ln w="9525">
            <a:noFill/>
            <a:miter lim="800000"/>
            <a:headEnd/>
            <a:tailEnd/>
          </a:ln>
          <a:effectLst/>
        </p:spPr>
      </p:pic>
      <p:sp>
        <p:nvSpPr>
          <p:cNvPr id="9232" name="Text Box 16"/>
          <p:cNvSpPr txBox="1">
            <a:spLocks noChangeArrowheads="1"/>
          </p:cNvSpPr>
          <p:nvPr/>
        </p:nvSpPr>
        <p:spPr bwMode="auto">
          <a:xfrm>
            <a:off x="214282" y="428604"/>
            <a:ext cx="7489825" cy="461665"/>
          </a:xfrm>
          <a:prstGeom prst="rect">
            <a:avLst/>
          </a:prstGeom>
          <a:noFill/>
          <a:ln w="9525">
            <a:noFill/>
            <a:miter lim="800000"/>
            <a:headEnd/>
            <a:tailEnd/>
          </a:ln>
          <a:effectLst/>
        </p:spPr>
        <p:txBody>
          <a:bodyPr>
            <a:spAutoFit/>
          </a:bodyPr>
          <a:lstStyle/>
          <a:p>
            <a:pPr>
              <a:spcBef>
                <a:spcPct val="50000"/>
              </a:spcBef>
            </a:pPr>
            <a:r>
              <a:rPr lang="en-GB" sz="2400" dirty="0"/>
              <a:t>Phase 2 – Jan-March 2010</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57158" y="5500702"/>
            <a:ext cx="8424863" cy="1200329"/>
          </a:xfrm>
          <a:prstGeom prst="rect">
            <a:avLst/>
          </a:prstGeom>
          <a:noFill/>
          <a:ln w="9525">
            <a:noFill/>
            <a:miter lim="800000"/>
            <a:headEnd/>
            <a:tailEnd/>
          </a:ln>
          <a:effectLst/>
        </p:spPr>
        <p:txBody>
          <a:bodyPr>
            <a:spAutoFit/>
          </a:bodyPr>
          <a:lstStyle/>
          <a:p>
            <a:pPr>
              <a:spcBef>
                <a:spcPct val="50000"/>
              </a:spcBef>
            </a:pPr>
            <a:r>
              <a:rPr lang="en-GB" sz="2400" dirty="0"/>
              <a:t>Fans answer questions via a widget, downloadable on Facebook, also containing key content, wallpaper, trailer etc.  User updates are shared on friends’ walls</a:t>
            </a:r>
            <a:endParaRPr lang="en-US" sz="2400" dirty="0"/>
          </a:p>
        </p:txBody>
      </p:sp>
      <p:pic>
        <p:nvPicPr>
          <p:cNvPr id="13318" name="Picture 6"/>
          <p:cNvPicPr>
            <a:picLocks noChangeAspect="1" noChangeArrowheads="1"/>
          </p:cNvPicPr>
          <p:nvPr/>
        </p:nvPicPr>
        <p:blipFill>
          <a:blip r:embed="rId2" cstate="print"/>
          <a:srcRect/>
          <a:stretch>
            <a:fillRect/>
          </a:stretch>
        </p:blipFill>
        <p:spPr bwMode="auto">
          <a:xfrm>
            <a:off x="323850" y="549275"/>
            <a:ext cx="6048375" cy="475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1195</Words>
  <Application>Microsoft Office PowerPoint</Application>
  <PresentationFormat>On-screen Show (4:3)</PresentationFormat>
  <Paragraphs>223</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Reasons For Developing the DI Fund </vt:lpstr>
      <vt:lpstr>Main criteria</vt:lpstr>
      <vt:lpstr>Slide 4</vt:lpstr>
      <vt:lpstr>Slide 5</vt:lpstr>
      <vt:lpstr>Slide 6</vt:lpstr>
      <vt:lpstr>Slide 7</vt:lpstr>
      <vt:lpstr>Slide 8</vt:lpstr>
      <vt:lpstr>Slide 9</vt:lpstr>
      <vt:lpstr>Slide 10</vt:lpstr>
      <vt:lpstr>Slide 11</vt:lpstr>
      <vt:lpstr>Slide 12</vt:lpstr>
      <vt:lpstr>Girl Results</vt:lpstr>
      <vt:lpstr>Slide 14</vt:lpstr>
      <vt:lpstr>Slide 15</vt:lpstr>
      <vt:lpstr>Slide 16</vt:lpstr>
      <vt:lpstr>Slide 17</vt:lpstr>
      <vt:lpstr>Slide 18</vt:lpstr>
      <vt:lpstr>Slide 19</vt:lpstr>
      <vt:lpstr>Slide 20</vt:lpstr>
      <vt:lpstr>Slide 21</vt:lpstr>
      <vt:lpstr>Alice Creed Results</vt:lpstr>
      <vt:lpstr>Slide 23</vt:lpstr>
      <vt:lpstr>Slide 24</vt:lpstr>
      <vt:lpstr>Slide 25</vt:lpstr>
      <vt:lpstr>Innovative use of metadata for film</vt:lpstr>
      <vt:lpstr>Slide 27</vt:lpstr>
      <vt:lpstr>Slide 28</vt:lpstr>
      <vt:lpstr>Slide 29</vt:lpstr>
      <vt:lpstr>Slide 30</vt:lpstr>
      <vt:lpstr>Slide 31</vt:lpstr>
      <vt:lpstr>Slide 32</vt:lpstr>
      <vt:lpstr>Summary of Learnings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pbuckingham</cp:lastModifiedBy>
  <cp:revision>221</cp:revision>
  <dcterms:created xsi:type="dcterms:W3CDTF">2010-04-14T10:39:18Z</dcterms:created>
  <dcterms:modified xsi:type="dcterms:W3CDTF">2010-11-12T13:57:19Z</dcterms:modified>
</cp:coreProperties>
</file>